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handoutMasterIdLst>
    <p:handoutMasterId r:id="rId67"/>
  </p:handoutMasterIdLst>
  <p:sldIdLst>
    <p:sldId id="256" r:id="rId2"/>
    <p:sldId id="353" r:id="rId3"/>
    <p:sldId id="354" r:id="rId4"/>
    <p:sldId id="436" r:id="rId5"/>
    <p:sldId id="355" r:id="rId6"/>
    <p:sldId id="299" r:id="rId7"/>
    <p:sldId id="331" r:id="rId8"/>
    <p:sldId id="449" r:id="rId9"/>
    <p:sldId id="341" r:id="rId10"/>
    <p:sldId id="450" r:id="rId11"/>
    <p:sldId id="451" r:id="rId12"/>
    <p:sldId id="314" r:id="rId13"/>
    <p:sldId id="301" r:id="rId14"/>
    <p:sldId id="377" r:id="rId15"/>
    <p:sldId id="396" r:id="rId16"/>
    <p:sldId id="388" r:id="rId17"/>
    <p:sldId id="397" r:id="rId18"/>
    <p:sldId id="303" r:id="rId19"/>
    <p:sldId id="389" r:id="rId20"/>
    <p:sldId id="304" r:id="rId21"/>
    <p:sldId id="406" r:id="rId22"/>
    <p:sldId id="346" r:id="rId23"/>
    <p:sldId id="347" r:id="rId24"/>
    <p:sldId id="305" r:id="rId25"/>
    <p:sldId id="348" r:id="rId26"/>
    <p:sldId id="334" r:id="rId27"/>
    <p:sldId id="407" r:id="rId28"/>
    <p:sldId id="398" r:id="rId29"/>
    <p:sldId id="445" r:id="rId30"/>
    <p:sldId id="400" r:id="rId31"/>
    <p:sldId id="408" r:id="rId32"/>
    <p:sldId id="403" r:id="rId33"/>
    <p:sldId id="351" r:id="rId34"/>
    <p:sldId id="446" r:id="rId35"/>
    <p:sldId id="402" r:id="rId36"/>
    <p:sldId id="336" r:id="rId37"/>
    <p:sldId id="435" r:id="rId38"/>
    <p:sldId id="368" r:id="rId39"/>
    <p:sldId id="369" r:id="rId40"/>
    <p:sldId id="409" r:id="rId41"/>
    <p:sldId id="410" r:id="rId42"/>
    <p:sldId id="376" r:id="rId43"/>
    <p:sldId id="412" r:id="rId44"/>
    <p:sldId id="439" r:id="rId45"/>
    <p:sldId id="350" r:id="rId46"/>
    <p:sldId id="333" r:id="rId47"/>
    <p:sldId id="444" r:id="rId48"/>
    <p:sldId id="343" r:id="rId49"/>
    <p:sldId id="415" r:id="rId50"/>
    <p:sldId id="421" r:id="rId51"/>
    <p:sldId id="427" r:id="rId52"/>
    <p:sldId id="426" r:id="rId53"/>
    <p:sldId id="431" r:id="rId54"/>
    <p:sldId id="428" r:id="rId55"/>
    <p:sldId id="366" r:id="rId56"/>
    <p:sldId id="440" r:id="rId57"/>
    <p:sldId id="443" r:id="rId58"/>
    <p:sldId id="442" r:id="rId59"/>
    <p:sldId id="441" r:id="rId60"/>
    <p:sldId id="367" r:id="rId61"/>
    <p:sldId id="418" r:id="rId62"/>
    <p:sldId id="447" r:id="rId63"/>
    <p:sldId id="448" r:id="rId64"/>
    <p:sldId id="289" r:id="rId65"/>
  </p:sldIdLst>
  <p:sldSz cx="24384000" cy="13716000"/>
  <p:notesSz cx="13716000" cy="2438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A363E"/>
    <a:srgbClr val="0A74BC"/>
    <a:srgbClr val="4E9290"/>
    <a:srgbClr val="DCEA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79"/>
    <p:restoredTop sz="76900" autoAdjust="0"/>
  </p:normalViewPr>
  <p:slideViewPr>
    <p:cSldViewPr>
      <p:cViewPr varScale="1">
        <p:scale>
          <a:sx n="68" d="100"/>
          <a:sy n="68" d="100"/>
        </p:scale>
        <p:origin x="952" y="232"/>
      </p:cViewPr>
      <p:guideLst>
        <p:guide orient="horz" pos="2160"/>
        <p:guide pos="2880"/>
      </p:guideLst>
    </p:cSldViewPr>
  </p:slideViewPr>
  <p:notesTextViewPr>
    <p:cViewPr>
      <p:scale>
        <a:sx n="100" d="100"/>
        <a:sy n="100" d="100"/>
      </p:scale>
      <p:origin x="0" y="0"/>
    </p:cViewPr>
  </p:notesTextViewPr>
  <p:notesViewPr>
    <p:cSldViewPr>
      <p:cViewPr varScale="1">
        <p:scale>
          <a:sx n="43" d="100"/>
          <a:sy n="43" d="100"/>
        </p:scale>
        <p:origin x="4352" y="31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CF80999-8C59-6841-805E-312E4B455AD2}"/>
              </a:ext>
            </a:extLst>
          </p:cNvPr>
          <p:cNvSpPr>
            <a:spLocks noGrp="1"/>
          </p:cNvSpPr>
          <p:nvPr>
            <p:ph type="hdr" sz="quarter"/>
          </p:nvPr>
        </p:nvSpPr>
        <p:spPr>
          <a:xfrm>
            <a:off x="0" y="0"/>
            <a:ext cx="5943600" cy="122237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AADEAB9-8A87-824D-B0C8-F589B0362D1E}"/>
              </a:ext>
            </a:extLst>
          </p:cNvPr>
          <p:cNvSpPr>
            <a:spLocks noGrp="1"/>
          </p:cNvSpPr>
          <p:nvPr>
            <p:ph type="dt" sz="quarter" idx="1"/>
          </p:nvPr>
        </p:nvSpPr>
        <p:spPr>
          <a:xfrm>
            <a:off x="7769225" y="0"/>
            <a:ext cx="5943600" cy="1222375"/>
          </a:xfrm>
          <a:prstGeom prst="rect">
            <a:avLst/>
          </a:prstGeom>
        </p:spPr>
        <p:txBody>
          <a:bodyPr vert="horz" lIns="91440" tIns="45720" rIns="91440" bIns="45720" rtlCol="0"/>
          <a:lstStyle>
            <a:lvl1pPr algn="r">
              <a:defRPr sz="1200"/>
            </a:lvl1pPr>
          </a:lstStyle>
          <a:p>
            <a:fld id="{4E3C7A37-FEE4-B241-B689-8031AA7FDF73}" type="datetimeFigureOut">
              <a:rPr lang="en-US" smtClean="0"/>
              <a:t>10/31/24</a:t>
            </a:fld>
            <a:endParaRPr lang="en-US"/>
          </a:p>
        </p:txBody>
      </p:sp>
      <p:sp>
        <p:nvSpPr>
          <p:cNvPr id="4" name="Footer Placeholder 3">
            <a:extLst>
              <a:ext uri="{FF2B5EF4-FFF2-40B4-BE49-F238E27FC236}">
                <a16:creationId xmlns:a16="http://schemas.microsoft.com/office/drawing/2014/main" id="{4B41B3A6-1A10-AD40-B3B8-E2BC80F29046}"/>
              </a:ext>
            </a:extLst>
          </p:cNvPr>
          <p:cNvSpPr>
            <a:spLocks noGrp="1"/>
          </p:cNvSpPr>
          <p:nvPr>
            <p:ph type="ftr" sz="quarter" idx="2"/>
          </p:nvPr>
        </p:nvSpPr>
        <p:spPr>
          <a:xfrm>
            <a:off x="0" y="23161625"/>
            <a:ext cx="5943600" cy="122237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63A04EB-CAF7-0744-B6C3-F2638C7E9B05}"/>
              </a:ext>
            </a:extLst>
          </p:cNvPr>
          <p:cNvSpPr>
            <a:spLocks noGrp="1"/>
          </p:cNvSpPr>
          <p:nvPr>
            <p:ph type="sldNum" sz="quarter" idx="3"/>
          </p:nvPr>
        </p:nvSpPr>
        <p:spPr>
          <a:xfrm>
            <a:off x="7769225" y="23161625"/>
            <a:ext cx="5943600" cy="1222375"/>
          </a:xfrm>
          <a:prstGeom prst="rect">
            <a:avLst/>
          </a:prstGeom>
        </p:spPr>
        <p:txBody>
          <a:bodyPr vert="horz" lIns="91440" tIns="45720" rIns="91440" bIns="45720" rtlCol="0" anchor="b"/>
          <a:lstStyle>
            <a:lvl1pPr algn="r">
              <a:defRPr sz="1200"/>
            </a:lvl1pPr>
          </a:lstStyle>
          <a:p>
            <a:fld id="{D0DD7D0D-D876-FC47-9A95-57F54CA6F22F}" type="slidenum">
              <a:rPr lang="en-US" smtClean="0"/>
              <a:t>‹#›</a:t>
            </a:fld>
            <a:endParaRPr lang="en-US"/>
          </a:p>
        </p:txBody>
      </p:sp>
    </p:spTree>
    <p:extLst>
      <p:ext uri="{BB962C8B-B14F-4D97-AF65-F5344CB8AC3E}">
        <p14:creationId xmlns:p14="http://schemas.microsoft.com/office/powerpoint/2010/main" val="21187971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943600" cy="12223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7769225" y="0"/>
            <a:ext cx="5943600" cy="1222375"/>
          </a:xfrm>
          <a:prstGeom prst="rect">
            <a:avLst/>
          </a:prstGeom>
        </p:spPr>
        <p:txBody>
          <a:bodyPr vert="horz" lIns="91440" tIns="45720" rIns="91440" bIns="45720" rtlCol="0"/>
          <a:lstStyle>
            <a:lvl1pPr algn="r">
              <a:defRPr sz="1200"/>
            </a:lvl1pPr>
          </a:lstStyle>
          <a:p>
            <a:fld id="{5F6E3957-37CA-364E-B0EA-5FE1BD373A61}" type="datetimeFigureOut">
              <a:rPr lang="en-US" smtClean="0"/>
              <a:t>10/31/24</a:t>
            </a:fld>
            <a:endParaRPr lang="en-US"/>
          </a:p>
        </p:txBody>
      </p:sp>
      <p:sp>
        <p:nvSpPr>
          <p:cNvPr id="4" name="Slide Image Placeholder 3"/>
          <p:cNvSpPr>
            <a:spLocks noGrp="1" noRot="1" noChangeAspect="1"/>
          </p:cNvSpPr>
          <p:nvPr>
            <p:ph type="sldImg" idx="2"/>
          </p:nvPr>
        </p:nvSpPr>
        <p:spPr>
          <a:xfrm>
            <a:off x="-457200" y="3048000"/>
            <a:ext cx="14630400" cy="82296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371600" y="11734800"/>
            <a:ext cx="10972800" cy="96012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23161625"/>
            <a:ext cx="5943600" cy="12223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7769225" y="23161625"/>
            <a:ext cx="5943600" cy="1222375"/>
          </a:xfrm>
          <a:prstGeom prst="rect">
            <a:avLst/>
          </a:prstGeom>
        </p:spPr>
        <p:txBody>
          <a:bodyPr vert="horz" lIns="91440" tIns="45720" rIns="91440" bIns="45720" rtlCol="0" anchor="b"/>
          <a:lstStyle>
            <a:lvl1pPr algn="r">
              <a:defRPr sz="1200"/>
            </a:lvl1pPr>
          </a:lstStyle>
          <a:p>
            <a:fld id="{8B80B0EE-021D-EB46-B90C-63CF215A7835}" type="slidenum">
              <a:rPr lang="en-US" smtClean="0"/>
              <a:t>‹#›</a:t>
            </a:fld>
            <a:endParaRPr lang="en-US"/>
          </a:p>
        </p:txBody>
      </p:sp>
    </p:spTree>
    <p:extLst>
      <p:ext uri="{BB962C8B-B14F-4D97-AF65-F5344CB8AC3E}">
        <p14:creationId xmlns:p14="http://schemas.microsoft.com/office/powerpoint/2010/main" val="2402161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co-opcreditunions.org/locator/"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80B0EE-021D-EB46-B90C-63CF215A7835}" type="slidenum">
              <a:rPr lang="en-US" smtClean="0"/>
              <a:t>1</a:t>
            </a:fld>
            <a:endParaRPr lang="en-US"/>
          </a:p>
        </p:txBody>
      </p:sp>
    </p:spTree>
    <p:extLst>
      <p:ext uri="{BB962C8B-B14F-4D97-AF65-F5344CB8AC3E}">
        <p14:creationId xmlns:p14="http://schemas.microsoft.com/office/powerpoint/2010/main" val="27794371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ADE2A3-B069-2506-D741-268A444E83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0EC6AF-A1ED-AB49-1C27-DDF991F5B0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2B1EE1-BA1A-069B-C166-399D91D4429E}"/>
              </a:ext>
            </a:extLst>
          </p:cNvPr>
          <p:cNvSpPr>
            <a:spLocks noGrp="1"/>
          </p:cNvSpPr>
          <p:nvPr>
            <p:ph type="body" idx="1"/>
          </p:nvPr>
        </p:nvSpPr>
        <p:spPr/>
        <p:txBody>
          <a:bodyPr/>
          <a:lstStyle/>
          <a:p>
            <a:pPr marL="171450" indent="-171450">
              <a:lnSpc>
                <a:spcPct val="150000"/>
              </a:lnSpc>
              <a:buFont typeface="Arial" panose="020B0604020202020204" pitchFamily="34" charset="0"/>
              <a:buChar char="•"/>
            </a:pPr>
            <a:r>
              <a:rPr lang="en-US" sz="2400" dirty="0">
                <a:ea typeface="Open Sans" panose="020B0606030504020204" pitchFamily="34" charset="0"/>
                <a:cs typeface="Open Sans" panose="020B0606030504020204" pitchFamily="34" charset="0"/>
              </a:rPr>
              <a:t>Any MHS student is permitted to open both a savings and a checking account provided they are over the age of 15. Parents or guardians are not required to be a joint owners on their child’s account, however we do recommend adding a joint owner to all student members. </a:t>
            </a:r>
          </a:p>
          <a:p>
            <a:pPr marL="0" indent="0">
              <a:lnSpc>
                <a:spcPct val="150000"/>
              </a:lnSpc>
              <a:buFont typeface="Arial" panose="020B0604020202020204" pitchFamily="34" charset="0"/>
              <a:buNone/>
            </a:pPr>
            <a:endParaRPr lang="en-US" sz="2400" dirty="0">
              <a:ea typeface="Open Sans" panose="020B0606030504020204" pitchFamily="34" charset="0"/>
              <a:cs typeface="Open Sans" panose="020B0606030504020204" pitchFamily="34" charset="0"/>
            </a:endParaRPr>
          </a:p>
          <a:p>
            <a:pPr marL="0" indent="0">
              <a:lnSpc>
                <a:spcPct val="150000"/>
              </a:lnSpc>
              <a:buFont typeface="Arial" panose="020B0604020202020204" pitchFamily="34" charset="0"/>
              <a:buNone/>
            </a:pPr>
            <a:r>
              <a:rPr lang="en-US" sz="2400" dirty="0">
                <a:ea typeface="Open Sans" panose="020B0606030504020204" pitchFamily="34" charset="0"/>
                <a:cs typeface="Open Sans" panose="020B0606030504020204" pitchFamily="34" charset="0"/>
              </a:rPr>
              <a:t>What does a student need to open an account?</a:t>
            </a:r>
          </a:p>
          <a:p>
            <a:pPr marL="171450" indent="-171450">
              <a:lnSpc>
                <a:spcPct val="150000"/>
              </a:lnSpc>
              <a:buFont typeface="Arial" panose="020B0604020202020204" pitchFamily="34" charset="0"/>
              <a:buChar char="•"/>
            </a:pPr>
            <a:r>
              <a:rPr lang="en-US" sz="2400" dirty="0">
                <a:ea typeface="Open Sans" panose="020B0606030504020204" pitchFamily="34" charset="0"/>
                <a:cs typeface="Open Sans" panose="020B0606030504020204" pitchFamily="34" charset="0"/>
              </a:rPr>
              <a:t>To open an account all that is required is a photo ID (state issued or student ID), social security number, and $5.00 to deposit into a savings account.</a:t>
            </a:r>
          </a:p>
          <a:p>
            <a:pPr marL="0" indent="0">
              <a:lnSpc>
                <a:spcPct val="150000"/>
              </a:lnSpc>
              <a:buFont typeface="Arial" panose="020B0604020202020204" pitchFamily="34" charset="0"/>
              <a:buNone/>
            </a:pPr>
            <a:endParaRPr lang="en-US" sz="2400" dirty="0">
              <a:ea typeface="Open Sans" panose="020B0606030504020204" pitchFamily="34" charset="0"/>
              <a:cs typeface="Open Sans" panose="020B0606030504020204" pitchFamily="34" charset="0"/>
            </a:endParaRPr>
          </a:p>
        </p:txBody>
      </p:sp>
      <p:sp>
        <p:nvSpPr>
          <p:cNvPr id="4" name="Slide Number Placeholder 3">
            <a:extLst>
              <a:ext uri="{FF2B5EF4-FFF2-40B4-BE49-F238E27FC236}">
                <a16:creationId xmlns:a16="http://schemas.microsoft.com/office/drawing/2014/main" id="{03710D83-8A8E-590E-1A56-B19BBB141F66}"/>
              </a:ext>
            </a:extLst>
          </p:cNvPr>
          <p:cNvSpPr>
            <a:spLocks noGrp="1"/>
          </p:cNvSpPr>
          <p:nvPr>
            <p:ph type="sldNum" sz="quarter" idx="5"/>
          </p:nvPr>
        </p:nvSpPr>
        <p:spPr/>
        <p:txBody>
          <a:bodyPr/>
          <a:lstStyle/>
          <a:p>
            <a:fld id="{8B80B0EE-021D-EB46-B90C-63CF215A7835}" type="slidenum">
              <a:rPr lang="en-US" smtClean="0"/>
              <a:t>10</a:t>
            </a:fld>
            <a:endParaRPr lang="en-US"/>
          </a:p>
        </p:txBody>
      </p:sp>
    </p:spTree>
    <p:extLst>
      <p:ext uri="{BB962C8B-B14F-4D97-AF65-F5344CB8AC3E}">
        <p14:creationId xmlns:p14="http://schemas.microsoft.com/office/powerpoint/2010/main" val="38356383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D424A8-9593-F3D7-142D-3B8CA4805E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AF7B0B-843F-9C97-87DC-DD584EC234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32D619-DEA7-CDC9-4315-E59D49EB48C1}"/>
              </a:ext>
            </a:extLst>
          </p:cNvPr>
          <p:cNvSpPr>
            <a:spLocks noGrp="1"/>
          </p:cNvSpPr>
          <p:nvPr>
            <p:ph type="body" idx="1"/>
          </p:nvPr>
        </p:nvSpPr>
        <p:spPr/>
        <p:txBody>
          <a:bodyPr/>
          <a:lstStyle/>
          <a:p>
            <a:pPr marL="0" indent="0">
              <a:lnSpc>
                <a:spcPct val="150000"/>
              </a:lnSpc>
              <a:buFont typeface="Arial" panose="020B0604020202020204" pitchFamily="34" charset="0"/>
              <a:buNone/>
            </a:pPr>
            <a:r>
              <a:rPr lang="en-US" sz="2400" dirty="0">
                <a:ea typeface="Open Sans" panose="020B0606030504020204" pitchFamily="34" charset="0"/>
                <a:cs typeface="Open Sans" panose="020B0606030504020204" pitchFamily="34" charset="0"/>
              </a:rPr>
              <a:t>Review the slide. </a:t>
            </a:r>
          </a:p>
        </p:txBody>
      </p:sp>
      <p:sp>
        <p:nvSpPr>
          <p:cNvPr id="4" name="Slide Number Placeholder 3">
            <a:extLst>
              <a:ext uri="{FF2B5EF4-FFF2-40B4-BE49-F238E27FC236}">
                <a16:creationId xmlns:a16="http://schemas.microsoft.com/office/drawing/2014/main" id="{D26C2E4E-E7BD-CD57-846B-0A07C507E541}"/>
              </a:ext>
            </a:extLst>
          </p:cNvPr>
          <p:cNvSpPr>
            <a:spLocks noGrp="1"/>
          </p:cNvSpPr>
          <p:nvPr>
            <p:ph type="sldNum" sz="quarter" idx="5"/>
          </p:nvPr>
        </p:nvSpPr>
        <p:spPr/>
        <p:txBody>
          <a:bodyPr/>
          <a:lstStyle/>
          <a:p>
            <a:fld id="{8B80B0EE-021D-EB46-B90C-63CF215A7835}" type="slidenum">
              <a:rPr lang="en-US" smtClean="0"/>
              <a:t>11</a:t>
            </a:fld>
            <a:endParaRPr lang="en-US"/>
          </a:p>
        </p:txBody>
      </p:sp>
    </p:spTree>
    <p:extLst>
      <p:ext uri="{BB962C8B-B14F-4D97-AF65-F5344CB8AC3E}">
        <p14:creationId xmlns:p14="http://schemas.microsoft.com/office/powerpoint/2010/main" val="24866653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ea typeface="Open Sans" panose="020B0606030504020204" pitchFamily="34" charset="0"/>
                <a:cs typeface="Open Sans" panose="020B0606030504020204" pitchFamily="34" charset="0"/>
              </a:rPr>
              <a:t>Whether you’re going off to college, starting a job, or thinking of moving into your first apartment or home; it’s easy to take your account with you. </a:t>
            </a:r>
          </a:p>
          <a:p>
            <a:endParaRPr lang="en-US" sz="2400" b="0" i="0" kern="1200" dirty="0">
              <a:effectLs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ea typeface="Open Sans" panose="020B0606030504020204" pitchFamily="34" charset="0"/>
                <a:cs typeface="Open Sans" panose="020B0606030504020204" pitchFamily="34" charset="0"/>
              </a:rPr>
              <a:t>You can pretty much bank from anywhere in the world by accessing your accounts, deposit any checks with our mobile app, use mobile payment options, and apply for any loans online. </a:t>
            </a:r>
          </a:p>
          <a:p>
            <a:endParaRPr lang="en-US" sz="2400" b="0" i="0" kern="1200" dirty="0">
              <a:effectLst/>
              <a:ea typeface="+mn-ea"/>
              <a:cs typeface="+mn-cs"/>
            </a:endParaRPr>
          </a:p>
          <a:p>
            <a:r>
              <a:rPr lang="en-US" sz="2400" b="0" i="0" kern="1200" dirty="0">
                <a:effectLst/>
                <a:ea typeface="+mn-ea"/>
                <a:cs typeface="+mn-cs"/>
              </a:rPr>
              <a:t>Need to pay a friend for your share of pizza? We make the process convenient and secure.</a:t>
            </a:r>
          </a:p>
          <a:p>
            <a:endParaRPr lang="en-US" sz="2400" b="0" i="0" kern="1200" dirty="0">
              <a:effectLst/>
              <a:ea typeface="+mn-ea"/>
              <a:cs typeface="+mn-cs"/>
            </a:endParaRPr>
          </a:p>
          <a:p>
            <a:r>
              <a:rPr lang="en-US" sz="2400" b="0" i="0" kern="1200" dirty="0">
                <a:effectLst/>
                <a:ea typeface="+mn-ea"/>
                <a:cs typeface="+mn-cs"/>
              </a:rPr>
              <a:t>Even if you do find yourself needing to visit a credit union branch while you’re out of the service area, you should be able to find another credit union that participates in the </a:t>
            </a:r>
            <a:r>
              <a:rPr lang="en-US" sz="2400" b="0" i="0" u="none" strike="noStrike" kern="1200" dirty="0">
                <a:effectLst/>
                <a:ea typeface="+mn-ea"/>
                <a:cs typeface="+mn-cs"/>
                <a:hlinkClick r:id="rId3">
                  <a:extLst>
                    <a:ext uri="{A12FA001-AC4F-418D-AE19-62706E023703}">
                      <ahyp:hlinkClr xmlns:ahyp="http://schemas.microsoft.com/office/drawing/2018/hyperlinkcolor" val="tx"/>
                    </a:ext>
                  </a:extLst>
                </a:hlinkClick>
              </a:rPr>
              <a:t>shared branching network</a:t>
            </a:r>
            <a:r>
              <a:rPr lang="en-US" sz="2400" b="0" i="0" kern="1200" dirty="0">
                <a:effectLst/>
                <a:ea typeface="+mn-ea"/>
                <a:cs typeface="+mn-cs"/>
              </a:rPr>
              <a:t>. This lets members of one credit union access their account at any other credit union in the network, even if they’re overseas.</a:t>
            </a:r>
          </a:p>
          <a:p>
            <a:pPr marL="571500" indent="-571500">
              <a:buFont typeface="Arial" panose="020B0604020202020204" pitchFamily="34" charset="0"/>
              <a:buChar char="•"/>
            </a:pPr>
            <a:endParaRPr lang="en-US" sz="2400" dirty="0">
              <a:ea typeface="Open Sans" panose="020B0606030504020204" pitchFamily="34" charset="0"/>
              <a:cs typeface="Open Sans" panose="020B0606030504020204" pitchFamily="34" charset="0"/>
            </a:endParaRPr>
          </a:p>
          <a:p>
            <a:r>
              <a:rPr lang="en-US" sz="2400" b="1" dirty="0">
                <a:ea typeface="Open Sans" panose="020B0606030504020204" pitchFamily="34" charset="0"/>
                <a:cs typeface="Open Sans" panose="020B0606030504020204" pitchFamily="34" charset="0"/>
              </a:rPr>
              <a:t>Shared Branching</a:t>
            </a:r>
          </a:p>
          <a:p>
            <a:pPr marL="571500" indent="-571500">
              <a:buFont typeface="Arial" panose="020B0604020202020204" pitchFamily="34" charset="0"/>
              <a:buChar char="•"/>
            </a:pPr>
            <a:r>
              <a:rPr lang="en-US" sz="2400" dirty="0">
                <a:ea typeface="Open Sans" panose="020B0606030504020204" pitchFamily="34" charset="0"/>
                <a:cs typeface="Open Sans" panose="020B0606030504020204" pitchFamily="34" charset="0"/>
              </a:rPr>
              <a:t>Make deposits, withdrawals, or conduct any other teller transaction at one of 5,000 member branches across all 50 states. </a:t>
            </a:r>
          </a:p>
          <a:p>
            <a:pPr marL="571500" indent="-571500">
              <a:buFont typeface="Arial" panose="020B0604020202020204" pitchFamily="34" charset="0"/>
              <a:buChar char="•"/>
            </a:pPr>
            <a:endParaRPr lang="en-US" sz="2400" dirty="0">
              <a:ea typeface="Open Sans" panose="020B0606030504020204" pitchFamily="34" charset="0"/>
              <a:cs typeface="Open Sans" panose="020B0606030504020204" pitchFamily="34" charset="0"/>
            </a:endParaRPr>
          </a:p>
          <a:p>
            <a:r>
              <a:rPr lang="en-US" sz="2400" b="1" dirty="0">
                <a:ea typeface="Open Sans" panose="020B0606030504020204" pitchFamily="34" charset="0"/>
                <a:cs typeface="Open Sans" panose="020B0606030504020204" pitchFamily="34" charset="0"/>
              </a:rPr>
              <a:t>Surcharge-free ATM Network</a:t>
            </a:r>
          </a:p>
          <a:p>
            <a:pPr marL="571500" indent="-571500">
              <a:buFont typeface="Arial" panose="020B0604020202020204" pitchFamily="34" charset="0"/>
              <a:buChar char="•"/>
            </a:pPr>
            <a:r>
              <a:rPr lang="en-US" sz="2400" dirty="0">
                <a:ea typeface="Open Sans" panose="020B0606030504020204" pitchFamily="34" charset="0"/>
                <a:cs typeface="Open Sans" panose="020B0606030504020204" pitchFamily="34" charset="0"/>
              </a:rPr>
              <a:t>Access over thousands of surcharge-free ATM machines across the country.</a:t>
            </a:r>
          </a:p>
          <a:p>
            <a:endParaRPr lang="en-US" dirty="0"/>
          </a:p>
        </p:txBody>
      </p:sp>
      <p:sp>
        <p:nvSpPr>
          <p:cNvPr id="4" name="Slide Number Placeholder 3"/>
          <p:cNvSpPr>
            <a:spLocks noGrp="1"/>
          </p:cNvSpPr>
          <p:nvPr>
            <p:ph type="sldNum" sz="quarter" idx="5"/>
          </p:nvPr>
        </p:nvSpPr>
        <p:spPr/>
        <p:txBody>
          <a:bodyPr/>
          <a:lstStyle/>
          <a:p>
            <a:fld id="{8B80B0EE-021D-EB46-B90C-63CF215A7835}" type="slidenum">
              <a:rPr lang="en-US" smtClean="0"/>
              <a:t>12</a:t>
            </a:fld>
            <a:endParaRPr lang="en-US"/>
          </a:p>
        </p:txBody>
      </p:sp>
    </p:spTree>
    <p:extLst>
      <p:ext uri="{BB962C8B-B14F-4D97-AF65-F5344CB8AC3E}">
        <p14:creationId xmlns:p14="http://schemas.microsoft.com/office/powerpoint/2010/main" val="1677881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we talked about the difference between banks &amp; credit union.  We talked about how you can open an account with our credit union and list some of the products &amp; services you can get with your account – even being under 18.  Let’s take a deeper look at the different products &amp; services offered not only at Seasons Federal Credit Union, but at financial institutions throughout the country. </a:t>
            </a:r>
          </a:p>
        </p:txBody>
      </p:sp>
      <p:sp>
        <p:nvSpPr>
          <p:cNvPr id="4" name="Slide Number Placeholder 3"/>
          <p:cNvSpPr>
            <a:spLocks noGrp="1"/>
          </p:cNvSpPr>
          <p:nvPr>
            <p:ph type="sldNum" sz="quarter" idx="5"/>
          </p:nvPr>
        </p:nvSpPr>
        <p:spPr/>
        <p:txBody>
          <a:bodyPr/>
          <a:lstStyle/>
          <a:p>
            <a:fld id="{8B80B0EE-021D-EB46-B90C-63CF215A7835}" type="slidenum">
              <a:rPr lang="en-US" smtClean="0"/>
              <a:t>13</a:t>
            </a:fld>
            <a:endParaRPr lang="en-US"/>
          </a:p>
        </p:txBody>
      </p:sp>
    </p:spTree>
    <p:extLst>
      <p:ext uri="{BB962C8B-B14F-4D97-AF65-F5344CB8AC3E}">
        <p14:creationId xmlns:p14="http://schemas.microsoft.com/office/powerpoint/2010/main" val="37630374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Ask the question. See what type of answers you get.  This is a bit of a gimmie because we just talked about it three slides ago.  (Desired answer is a Share Savings Account) </a:t>
            </a:r>
          </a:p>
        </p:txBody>
      </p:sp>
      <p:sp>
        <p:nvSpPr>
          <p:cNvPr id="4" name="Slide Number Placeholder 3"/>
          <p:cNvSpPr>
            <a:spLocks noGrp="1"/>
          </p:cNvSpPr>
          <p:nvPr>
            <p:ph type="sldNum" sz="quarter" idx="5"/>
          </p:nvPr>
        </p:nvSpPr>
        <p:spPr/>
        <p:txBody>
          <a:bodyPr/>
          <a:lstStyle/>
          <a:p>
            <a:fld id="{8B80B0EE-021D-EB46-B90C-63CF215A7835}" type="slidenum">
              <a:rPr lang="en-US" smtClean="0"/>
              <a:t>14</a:t>
            </a:fld>
            <a:endParaRPr lang="en-US"/>
          </a:p>
        </p:txBody>
      </p:sp>
    </p:spTree>
    <p:extLst>
      <p:ext uri="{BB962C8B-B14F-4D97-AF65-F5344CB8AC3E}">
        <p14:creationId xmlns:p14="http://schemas.microsoft.com/office/powerpoint/2010/main" val="41585971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the slide.  </a:t>
            </a:r>
          </a:p>
          <a:p>
            <a:r>
              <a:rPr lang="en-US" dirty="0"/>
              <a:t>PRIZE QUESTION:  How many of you have a savings account at a bank or a credit union?  Ask follow up questions – how old were you when you opened it?  Who decided where you opened that account?  </a:t>
            </a:r>
          </a:p>
        </p:txBody>
      </p:sp>
      <p:sp>
        <p:nvSpPr>
          <p:cNvPr id="4" name="Slide Number Placeholder 3"/>
          <p:cNvSpPr>
            <a:spLocks noGrp="1"/>
          </p:cNvSpPr>
          <p:nvPr>
            <p:ph type="sldNum" sz="quarter" idx="5"/>
          </p:nvPr>
        </p:nvSpPr>
        <p:spPr/>
        <p:txBody>
          <a:bodyPr/>
          <a:lstStyle/>
          <a:p>
            <a:fld id="{8B80B0EE-021D-EB46-B90C-63CF215A7835}" type="slidenum">
              <a:rPr lang="en-US" smtClean="0"/>
              <a:t>15</a:t>
            </a:fld>
            <a:endParaRPr lang="en-US"/>
          </a:p>
        </p:txBody>
      </p:sp>
    </p:spTree>
    <p:extLst>
      <p:ext uri="{BB962C8B-B14F-4D97-AF65-F5344CB8AC3E}">
        <p14:creationId xmlns:p14="http://schemas.microsoft.com/office/powerpoint/2010/main" val="24425954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Ask the question. There should be multiple correct answers such as Debit Cards, Apple/Samsung Pay, Digital Wallet, Venmo.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p>
        </p:txBody>
      </p:sp>
      <p:sp>
        <p:nvSpPr>
          <p:cNvPr id="4" name="Slide Number Placeholder 3"/>
          <p:cNvSpPr>
            <a:spLocks noGrp="1"/>
          </p:cNvSpPr>
          <p:nvPr>
            <p:ph type="sldNum" sz="quarter" idx="5"/>
          </p:nvPr>
        </p:nvSpPr>
        <p:spPr/>
        <p:txBody>
          <a:bodyPr/>
          <a:lstStyle/>
          <a:p>
            <a:fld id="{8B80B0EE-021D-EB46-B90C-63CF215A7835}" type="slidenum">
              <a:rPr lang="en-US" smtClean="0"/>
              <a:t>16</a:t>
            </a:fld>
            <a:endParaRPr lang="en-US"/>
          </a:p>
        </p:txBody>
      </p:sp>
    </p:spTree>
    <p:extLst>
      <p:ext uri="{BB962C8B-B14F-4D97-AF65-F5344CB8AC3E}">
        <p14:creationId xmlns:p14="http://schemas.microsoft.com/office/powerpoint/2010/main" val="10851316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the evolution of account access to a checking account.  Emphasize that these are TRANSACTIONAL accounts while savings accounts are intended to be used to grow &amp; save the money. Up until 2020 there were penalties, per federal regulation, that restricted the amount of times a person could access the funds in their savings account each month.  It was not meant to be transactional.  The regulation changed with COVID and hasn’t reverted back. </a:t>
            </a:r>
          </a:p>
          <a:p>
            <a:endParaRPr lang="en-US" dirty="0"/>
          </a:p>
          <a:p>
            <a:endParaRPr lang="en-US" dirty="0"/>
          </a:p>
          <a:p>
            <a:r>
              <a:rPr lang="en-US" dirty="0"/>
              <a:t>PRIZE QUESTION:  When checking accounts first came on the scene back in the olden days – like we’re talking back in 321 to 185 BC – what was used to access the funds on deposit in the account?  (A: Checks.  The really OLD times, it was called a Note).  </a:t>
            </a:r>
          </a:p>
          <a:p>
            <a:r>
              <a:rPr lang="en-US" dirty="0"/>
              <a:t>Now, many people, especially younger people, have a “checking” account but never ever write a check.  </a:t>
            </a:r>
          </a:p>
          <a:p>
            <a:r>
              <a:rPr lang="en-US" dirty="0"/>
              <a:t>PRIZE QUESTION:  What types of businesses/people in 2024 might still utilize paper checks?  (A: small businesses, daycares, landlords, </a:t>
            </a:r>
            <a:r>
              <a:rPr lang="en-US" dirty="0" err="1"/>
              <a:t>etc</a:t>
            </a:r>
            <a:r>
              <a:rPr lang="en-US" dirty="0"/>
              <a: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 were to open a checking account with Seasons now, before you turn 18, your account would not come with overdraft protection other than linking your savings account to your checking account.  You are not old enough to qualify for what we call Courtesy Pay – a service that would cover your purchase/withdrawal and allow you to draw your account negative.  When you are older, this can be added on.  </a:t>
            </a:r>
          </a:p>
          <a:p>
            <a:endParaRPr lang="en-US" dirty="0"/>
          </a:p>
        </p:txBody>
      </p:sp>
      <p:sp>
        <p:nvSpPr>
          <p:cNvPr id="4" name="Slide Number Placeholder 3"/>
          <p:cNvSpPr>
            <a:spLocks noGrp="1"/>
          </p:cNvSpPr>
          <p:nvPr>
            <p:ph type="sldNum" sz="quarter" idx="5"/>
          </p:nvPr>
        </p:nvSpPr>
        <p:spPr/>
        <p:txBody>
          <a:bodyPr/>
          <a:lstStyle/>
          <a:p>
            <a:fld id="{8B80B0EE-021D-EB46-B90C-63CF215A7835}" type="slidenum">
              <a:rPr lang="en-US" smtClean="0"/>
              <a:t>17</a:t>
            </a:fld>
            <a:endParaRPr lang="en-US"/>
          </a:p>
        </p:txBody>
      </p:sp>
    </p:spTree>
    <p:extLst>
      <p:ext uri="{BB962C8B-B14F-4D97-AF65-F5344CB8AC3E}">
        <p14:creationId xmlns:p14="http://schemas.microsoft.com/office/powerpoint/2010/main" val="27637459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80B0EE-021D-EB46-B90C-63CF215A7835}" type="slidenum">
              <a:rPr lang="en-US" smtClean="0"/>
              <a:t>18</a:t>
            </a:fld>
            <a:endParaRPr lang="en-US"/>
          </a:p>
        </p:txBody>
      </p:sp>
    </p:spTree>
    <p:extLst>
      <p:ext uri="{BB962C8B-B14F-4D97-AF65-F5344CB8AC3E}">
        <p14:creationId xmlns:p14="http://schemas.microsoft.com/office/powerpoint/2010/main" val="38378289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Ask the question. Keep track of the answers.  Discuss anything big that might be missing.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If Credit Cards are not said…..FOLLOW UP QUESTION:  What about a credit card?  Is that a loan?? </a:t>
            </a:r>
          </a:p>
        </p:txBody>
      </p:sp>
      <p:sp>
        <p:nvSpPr>
          <p:cNvPr id="4" name="Slide Number Placeholder 3"/>
          <p:cNvSpPr>
            <a:spLocks noGrp="1"/>
          </p:cNvSpPr>
          <p:nvPr>
            <p:ph type="sldNum" sz="quarter" idx="5"/>
          </p:nvPr>
        </p:nvSpPr>
        <p:spPr/>
        <p:txBody>
          <a:bodyPr/>
          <a:lstStyle/>
          <a:p>
            <a:fld id="{8B80B0EE-021D-EB46-B90C-63CF215A7835}" type="slidenum">
              <a:rPr lang="en-US" smtClean="0"/>
              <a:t>19</a:t>
            </a:fld>
            <a:endParaRPr lang="en-US"/>
          </a:p>
        </p:txBody>
      </p:sp>
    </p:spTree>
    <p:extLst>
      <p:ext uri="{BB962C8B-B14F-4D97-AF65-F5344CB8AC3E}">
        <p14:creationId xmlns:p14="http://schemas.microsoft.com/office/powerpoint/2010/main" val="665134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Seasons team will introduce themselves. Talk about our long-standing relationship with Middletown High School and our partnership. </a:t>
            </a:r>
            <a:br>
              <a:rPr lang="en-US" dirty="0"/>
            </a:br>
            <a:r>
              <a:rPr lang="en-US" dirty="0"/>
              <a:t>PRIZE QUESTION:  Before asking, survey the class to find out how many freshmen, sophomores, juniors and seniors are in the room. Provided they aren’t all freshman ask…..Who remembers the name of the bank branch that was in your cafeteria last year??  (A: Dragon’s Vault. Hand out dollar to those that answered first.  </a:t>
            </a:r>
            <a:br>
              <a:rPr lang="en-US" dirty="0"/>
            </a:br>
            <a:r>
              <a:rPr lang="en-US" dirty="0"/>
              <a:t>PRIZE QUESTION 2:  Who has an idea as to why it closed?  (A: Ability to do banking digitally now reduces the need for ‘in person’ branches)</a:t>
            </a:r>
          </a:p>
        </p:txBody>
      </p:sp>
      <p:sp>
        <p:nvSpPr>
          <p:cNvPr id="4" name="Slide Number Placeholder 3"/>
          <p:cNvSpPr>
            <a:spLocks noGrp="1"/>
          </p:cNvSpPr>
          <p:nvPr>
            <p:ph type="sldNum" sz="quarter" idx="5"/>
          </p:nvPr>
        </p:nvSpPr>
        <p:spPr/>
        <p:txBody>
          <a:bodyPr/>
          <a:lstStyle/>
          <a:p>
            <a:fld id="{8B80B0EE-021D-EB46-B90C-63CF215A7835}" type="slidenum">
              <a:rPr lang="en-US" smtClean="0"/>
              <a:t>2</a:t>
            </a:fld>
            <a:endParaRPr lang="en-US"/>
          </a:p>
        </p:txBody>
      </p:sp>
    </p:spTree>
    <p:extLst>
      <p:ext uri="{BB962C8B-B14F-4D97-AF65-F5344CB8AC3E}">
        <p14:creationId xmlns:p14="http://schemas.microsoft.com/office/powerpoint/2010/main" val="17715527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Loans can provide access to possibilities that we can’t afford upfront—possibilities like going to school, buying a home or starting a business (to name just a few).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p>
          <a:p>
            <a:r>
              <a:rPr lang="en-US" sz="2400" kern="1200" dirty="0">
                <a:solidFill>
                  <a:schemeClr val="tx1"/>
                </a:solidFill>
                <a:effectLst/>
                <a:latin typeface="+mn-lt"/>
                <a:ea typeface="+mn-ea"/>
                <a:cs typeface="+mn-cs"/>
              </a:rPr>
              <a:t>Rushing into a loan without fully understanding how it will affect your budget can create a very stressful situation that can quickly spiral out of control.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Payday loans – most people can't pay for upfront and have a high interest rate attached and hefty fees. While they are easier to get than traditional loans offered at credit unions and banks, they are very costly and do more long term damage to a person &amp; their finances than the initial help they give. </a:t>
            </a:r>
          </a:p>
          <a:p>
            <a:endParaRPr lang="en-US" dirty="0"/>
          </a:p>
        </p:txBody>
      </p:sp>
      <p:sp>
        <p:nvSpPr>
          <p:cNvPr id="4" name="Slide Number Placeholder 3"/>
          <p:cNvSpPr>
            <a:spLocks noGrp="1"/>
          </p:cNvSpPr>
          <p:nvPr>
            <p:ph type="sldNum" sz="quarter" idx="5"/>
          </p:nvPr>
        </p:nvSpPr>
        <p:spPr/>
        <p:txBody>
          <a:bodyPr/>
          <a:lstStyle/>
          <a:p>
            <a:fld id="{8B80B0EE-021D-EB46-B90C-63CF215A7835}" type="slidenum">
              <a:rPr lang="en-US" smtClean="0"/>
              <a:t>20</a:t>
            </a:fld>
            <a:endParaRPr lang="en-US"/>
          </a:p>
        </p:txBody>
      </p:sp>
    </p:spTree>
    <p:extLst>
      <p:ext uri="{BB962C8B-B14F-4D97-AF65-F5344CB8AC3E}">
        <p14:creationId xmlns:p14="http://schemas.microsoft.com/office/powerpoint/2010/main" val="34520696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Annual Percentage Rate. </a:t>
            </a:r>
          </a:p>
          <a:p>
            <a:r>
              <a:rPr lang="en-US" dirty="0"/>
              <a:t>Follow up question:  So we know what the acronym stands for, what does it mean???  (A: The rate you are charged for the loan. How much it will cost you extra each month when you are paying back the loan.)</a:t>
            </a:r>
          </a:p>
        </p:txBody>
      </p:sp>
      <p:sp>
        <p:nvSpPr>
          <p:cNvPr id="4" name="Slide Number Placeholder 3"/>
          <p:cNvSpPr>
            <a:spLocks noGrp="1"/>
          </p:cNvSpPr>
          <p:nvPr>
            <p:ph type="sldNum" sz="quarter" idx="5"/>
          </p:nvPr>
        </p:nvSpPr>
        <p:spPr/>
        <p:txBody>
          <a:bodyPr/>
          <a:lstStyle/>
          <a:p>
            <a:fld id="{8B80B0EE-021D-EB46-B90C-63CF215A7835}" type="slidenum">
              <a:rPr lang="en-US" smtClean="0"/>
              <a:t>21</a:t>
            </a:fld>
            <a:endParaRPr lang="en-US"/>
          </a:p>
        </p:txBody>
      </p:sp>
    </p:spTree>
    <p:extLst>
      <p:ext uri="{BB962C8B-B14F-4D97-AF65-F5344CB8AC3E}">
        <p14:creationId xmlns:p14="http://schemas.microsoft.com/office/powerpoint/2010/main" val="8062118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A typical loan has principal, interest rate and term.</a:t>
            </a:r>
          </a:p>
          <a:p>
            <a:endParaRPr lang="en-US" sz="2400" dirty="0"/>
          </a:p>
          <a:p>
            <a:r>
              <a:rPr lang="en-US" sz="2400" dirty="0"/>
              <a:t>REWARD QUESTION:  What is collateral?  (A: something valuable that the lender can take as repayment if you default on your loan and can’t pay it back. Something big like your house or a vehicle.)</a:t>
            </a:r>
          </a:p>
        </p:txBody>
      </p:sp>
      <p:sp>
        <p:nvSpPr>
          <p:cNvPr id="4" name="Slide Number Placeholder 3"/>
          <p:cNvSpPr>
            <a:spLocks noGrp="1"/>
          </p:cNvSpPr>
          <p:nvPr>
            <p:ph type="sldNum" sz="quarter" idx="5"/>
          </p:nvPr>
        </p:nvSpPr>
        <p:spPr/>
        <p:txBody>
          <a:bodyPr/>
          <a:lstStyle/>
          <a:p>
            <a:fld id="{8B80B0EE-021D-EB46-B90C-63CF215A7835}" type="slidenum">
              <a:rPr lang="en-US" smtClean="0"/>
              <a:t>22</a:t>
            </a:fld>
            <a:endParaRPr lang="en-US"/>
          </a:p>
        </p:txBody>
      </p:sp>
    </p:spTree>
    <p:extLst>
      <p:ext uri="{BB962C8B-B14F-4D97-AF65-F5344CB8AC3E}">
        <p14:creationId xmlns:p14="http://schemas.microsoft.com/office/powerpoint/2010/main" val="15820450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the questions.  See what answers you get.  </a:t>
            </a:r>
          </a:p>
        </p:txBody>
      </p:sp>
      <p:sp>
        <p:nvSpPr>
          <p:cNvPr id="4" name="Slide Number Placeholder 3"/>
          <p:cNvSpPr>
            <a:spLocks noGrp="1"/>
          </p:cNvSpPr>
          <p:nvPr>
            <p:ph type="sldNum" sz="quarter" idx="5"/>
          </p:nvPr>
        </p:nvSpPr>
        <p:spPr/>
        <p:txBody>
          <a:bodyPr/>
          <a:lstStyle/>
          <a:p>
            <a:fld id="{8B80B0EE-021D-EB46-B90C-63CF215A7835}" type="slidenum">
              <a:rPr lang="en-US" smtClean="0"/>
              <a:t>23</a:t>
            </a:fld>
            <a:endParaRPr lang="en-US"/>
          </a:p>
        </p:txBody>
      </p:sp>
    </p:spTree>
    <p:extLst>
      <p:ext uri="{BB962C8B-B14F-4D97-AF65-F5344CB8AC3E}">
        <p14:creationId xmlns:p14="http://schemas.microsoft.com/office/powerpoint/2010/main" val="7742618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Review the slide.  </a:t>
            </a:r>
          </a:p>
          <a:p>
            <a:r>
              <a:rPr lang="en-US" sz="1200" kern="1200" dirty="0">
                <a:solidFill>
                  <a:schemeClr val="tx1"/>
                </a:solidFill>
                <a:effectLst/>
                <a:latin typeface="+mn-lt"/>
                <a:ea typeface="+mn-ea"/>
                <a:cs typeface="+mn-cs"/>
              </a:rPr>
              <a:t>EXTRA PRIZE QUESTION:  What does the acronym FICO mean?  (A: Fair Issac Co.)</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8B80B0EE-021D-EB46-B90C-63CF215A7835}" type="slidenum">
              <a:rPr lang="en-US" smtClean="0"/>
              <a:t>24</a:t>
            </a:fld>
            <a:endParaRPr lang="en-US"/>
          </a:p>
        </p:txBody>
      </p:sp>
    </p:spTree>
    <p:extLst>
      <p:ext uri="{BB962C8B-B14F-4D97-AF65-F5344CB8AC3E}">
        <p14:creationId xmlns:p14="http://schemas.microsoft.com/office/powerpoint/2010/main" val="8759235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A high credit score is needed when searching for an apartment or house because it helps ensure you will be able to make your payments to the credit lender. A good credit score can also mean better job opportunities because it lets employers gauge your responsibility and character. Lower interest and insurance rates are also given to individuals with higher credit scores.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p>
          <a:p>
            <a:r>
              <a:rPr lang="en-US" sz="2400" kern="1200" dirty="0">
                <a:solidFill>
                  <a:schemeClr val="tx1"/>
                </a:solidFill>
                <a:effectLst/>
                <a:latin typeface="+mn-lt"/>
                <a:ea typeface="+mn-ea"/>
                <a:cs typeface="+mn-cs"/>
              </a:rPr>
              <a:t>• 35% is based on payment history. Making payments on time boosts your score.</a:t>
            </a:r>
          </a:p>
          <a:p>
            <a:r>
              <a:rPr lang="en-US" sz="2400" kern="1200" dirty="0">
                <a:solidFill>
                  <a:schemeClr val="tx1"/>
                </a:solidFill>
                <a:effectLst/>
                <a:latin typeface="+mn-lt"/>
                <a:ea typeface="+mn-ea"/>
                <a:cs typeface="+mn-cs"/>
              </a:rPr>
              <a:t>• 30% is based on capacity. This is one of the areas where the less you use of your total available credit, the better. If you get close to maxing out all your credit cards or lines of credit, it tanks your score, even if you’re making your payments on time.</a:t>
            </a:r>
          </a:p>
          <a:p>
            <a:r>
              <a:rPr lang="en-US" sz="2400" kern="1200" dirty="0">
                <a:solidFill>
                  <a:schemeClr val="tx1"/>
                </a:solidFill>
                <a:effectLst/>
                <a:latin typeface="+mn-lt"/>
                <a:ea typeface="+mn-ea"/>
                <a:cs typeface="+mn-cs"/>
              </a:rPr>
              <a:t>• 15% is based on length of credit. Good credit habits over a long period of time raise your score.</a:t>
            </a:r>
          </a:p>
          <a:p>
            <a:r>
              <a:rPr lang="en-US" sz="2400" kern="1200" dirty="0">
                <a:solidFill>
                  <a:schemeClr val="tx1"/>
                </a:solidFill>
                <a:effectLst/>
                <a:latin typeface="+mn-lt"/>
                <a:ea typeface="+mn-ea"/>
                <a:cs typeface="+mn-cs"/>
              </a:rPr>
              <a:t>• 10% is based on new credit. Opening new credit cards (this includes retail credit cards) has a short-term negative effect on your score, so don’t open a whole bunch at once!</a:t>
            </a:r>
          </a:p>
          <a:p>
            <a:r>
              <a:rPr lang="en-US" sz="2400" kern="1200" dirty="0">
                <a:solidFill>
                  <a:schemeClr val="tx1"/>
                </a:solidFill>
                <a:effectLst/>
                <a:latin typeface="+mn-lt"/>
                <a:ea typeface="+mn-ea"/>
                <a:cs typeface="+mn-cs"/>
              </a:rPr>
              <a:t>• 10% is based on mix of credit. Having a combination of different types of credit (like revolving credit and installment loans) boosts this part of your score. Credit cards are considered revolving credit, and things like car loans and mortgages are installment loans.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p>
          <a:p>
            <a:endParaRPr lang="en-US" dirty="0"/>
          </a:p>
        </p:txBody>
      </p:sp>
      <p:sp>
        <p:nvSpPr>
          <p:cNvPr id="4" name="Slide Number Placeholder 3"/>
          <p:cNvSpPr>
            <a:spLocks noGrp="1"/>
          </p:cNvSpPr>
          <p:nvPr>
            <p:ph type="sldNum" sz="quarter" idx="5"/>
          </p:nvPr>
        </p:nvSpPr>
        <p:spPr/>
        <p:txBody>
          <a:bodyPr/>
          <a:lstStyle/>
          <a:p>
            <a:fld id="{8B80B0EE-021D-EB46-B90C-63CF215A7835}" type="slidenum">
              <a:rPr lang="en-US" smtClean="0"/>
              <a:t>25</a:t>
            </a:fld>
            <a:endParaRPr lang="en-US"/>
          </a:p>
        </p:txBody>
      </p:sp>
    </p:spTree>
    <p:extLst>
      <p:ext uri="{BB962C8B-B14F-4D97-AF65-F5344CB8AC3E}">
        <p14:creationId xmlns:p14="http://schemas.microsoft.com/office/powerpoint/2010/main" val="42333283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There are many factors that can lower your credit score that many people are unaware of. If you fail to pay your bills on time, or have delinquent accounts, it can lower your credit score. Every time your credit is checked for a new loan or credit card, even department cards, it can lower your credit score. If you have multiple credit cards or have a high debt to income ratio, then you can have a low credit score also. Filing bankruptcy will also lower your credit score significantly. When your score is lower, it takes a long time of adding positive points to your credit score to change your credit rating.</a:t>
            </a:r>
          </a:p>
          <a:p>
            <a:endParaRPr lang="en-US" sz="2400" dirty="0"/>
          </a:p>
          <a:p>
            <a:endParaRPr lang="en-US" sz="2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A credit score can always be changed. It may take a few months before you notice a change on your credit score. This is because it depends on when the company or business has reported its payments to the credit reporting agencies. For this reason, it is important to always pay your bills on time and to only use credit responsibly. Never max out a credit card, and always monitor your credit cards, just the way you do your bank account.</a:t>
            </a:r>
          </a:p>
          <a:p>
            <a:endParaRPr lang="en-US" dirty="0"/>
          </a:p>
        </p:txBody>
      </p:sp>
      <p:sp>
        <p:nvSpPr>
          <p:cNvPr id="4" name="Slide Number Placeholder 3"/>
          <p:cNvSpPr>
            <a:spLocks noGrp="1"/>
          </p:cNvSpPr>
          <p:nvPr>
            <p:ph type="sldNum" sz="quarter" idx="5"/>
          </p:nvPr>
        </p:nvSpPr>
        <p:spPr/>
        <p:txBody>
          <a:bodyPr/>
          <a:lstStyle/>
          <a:p>
            <a:fld id="{8B80B0EE-021D-EB46-B90C-63CF215A7835}" type="slidenum">
              <a:rPr lang="en-US" smtClean="0"/>
              <a:t>26</a:t>
            </a:fld>
            <a:endParaRPr lang="en-US"/>
          </a:p>
        </p:txBody>
      </p:sp>
    </p:spTree>
    <p:extLst>
      <p:ext uri="{BB962C8B-B14F-4D97-AF65-F5344CB8AC3E}">
        <p14:creationId xmlns:p14="http://schemas.microsoft.com/office/powerpoint/2010/main" val="5541852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the question. </a:t>
            </a:r>
          </a:p>
        </p:txBody>
      </p:sp>
      <p:sp>
        <p:nvSpPr>
          <p:cNvPr id="4" name="Slide Number Placeholder 3"/>
          <p:cNvSpPr>
            <a:spLocks noGrp="1"/>
          </p:cNvSpPr>
          <p:nvPr>
            <p:ph type="sldNum" sz="quarter" idx="5"/>
          </p:nvPr>
        </p:nvSpPr>
        <p:spPr/>
        <p:txBody>
          <a:bodyPr/>
          <a:lstStyle/>
          <a:p>
            <a:fld id="{8B80B0EE-021D-EB46-B90C-63CF215A7835}" type="slidenum">
              <a:rPr lang="en-US" smtClean="0"/>
              <a:t>27</a:t>
            </a:fld>
            <a:endParaRPr lang="en-US"/>
          </a:p>
        </p:txBody>
      </p:sp>
    </p:spTree>
    <p:extLst>
      <p:ext uri="{BB962C8B-B14F-4D97-AF65-F5344CB8AC3E}">
        <p14:creationId xmlns:p14="http://schemas.microsoft.com/office/powerpoint/2010/main" val="28536263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TRUE or FALSE:  Consumers are encouraged to know their credit score.  (A: True)  Discuss the free ways a consumer can access their credit score – through their credit union or bank’s digital banking platform, direct with one of the credit bureaus, if you have a credit card they often offer free monitoring.  </a:t>
            </a:r>
            <a:br>
              <a:rPr lang="en-US" dirty="0"/>
            </a:br>
            <a:r>
              <a:rPr lang="en-US" dirty="0"/>
              <a:t>QUESTION:  Why is this important to do??</a:t>
            </a:r>
          </a:p>
        </p:txBody>
      </p:sp>
      <p:sp>
        <p:nvSpPr>
          <p:cNvPr id="4" name="Slide Number Placeholder 3"/>
          <p:cNvSpPr>
            <a:spLocks noGrp="1"/>
          </p:cNvSpPr>
          <p:nvPr>
            <p:ph type="sldNum" sz="quarter" idx="5"/>
          </p:nvPr>
        </p:nvSpPr>
        <p:spPr/>
        <p:txBody>
          <a:bodyPr/>
          <a:lstStyle/>
          <a:p>
            <a:fld id="{8B80B0EE-021D-EB46-B90C-63CF215A7835}" type="slidenum">
              <a:rPr lang="en-US" smtClean="0"/>
              <a:t>28</a:t>
            </a:fld>
            <a:endParaRPr lang="en-US"/>
          </a:p>
        </p:txBody>
      </p:sp>
    </p:spTree>
    <p:extLst>
      <p:ext uri="{BB962C8B-B14F-4D97-AF65-F5344CB8AC3E}">
        <p14:creationId xmlns:p14="http://schemas.microsoft.com/office/powerpoint/2010/main" val="40447672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0D2BD0-FF9E-C8B9-B80C-59C643F7F4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7C2E52-A98F-14D8-D4F8-6EC4F138D7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C3352A-749A-3750-076B-9793831C874D}"/>
              </a:ext>
            </a:extLst>
          </p:cNvPr>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t>Don’t share what it is – but does anyone in this room have a credit score??  (It would be surprising if the answer is yes. Discuss how a person with no credit history starts at 300 and has to build it up over time.  </a:t>
            </a:r>
          </a:p>
          <a:p>
            <a:endParaRPr lang="en-US" sz="1200" kern="1200" dirty="0">
              <a:solidFill>
                <a:schemeClr val="tx1"/>
              </a:solidFill>
              <a:effectLst/>
              <a:latin typeface="+mn-lt"/>
              <a:ea typeface="+mn-ea"/>
              <a:cs typeface="+mn-cs"/>
            </a:endParaRPr>
          </a:p>
          <a:p>
            <a:endParaRPr lang="en-US" dirty="0"/>
          </a:p>
        </p:txBody>
      </p:sp>
      <p:sp>
        <p:nvSpPr>
          <p:cNvPr id="4" name="Slide Number Placeholder 3">
            <a:extLst>
              <a:ext uri="{FF2B5EF4-FFF2-40B4-BE49-F238E27FC236}">
                <a16:creationId xmlns:a16="http://schemas.microsoft.com/office/drawing/2014/main" id="{B2CCA601-A877-28C8-8A1A-A887BBDF05CF}"/>
              </a:ext>
            </a:extLst>
          </p:cNvPr>
          <p:cNvSpPr>
            <a:spLocks noGrp="1"/>
          </p:cNvSpPr>
          <p:nvPr>
            <p:ph type="sldNum" sz="quarter" idx="5"/>
          </p:nvPr>
        </p:nvSpPr>
        <p:spPr/>
        <p:txBody>
          <a:bodyPr/>
          <a:lstStyle/>
          <a:p>
            <a:fld id="{8B80B0EE-021D-EB46-B90C-63CF215A7835}" type="slidenum">
              <a:rPr lang="en-US" smtClean="0"/>
              <a:t>29</a:t>
            </a:fld>
            <a:endParaRPr lang="en-US"/>
          </a:p>
        </p:txBody>
      </p:sp>
    </p:spTree>
    <p:extLst>
      <p:ext uri="{BB962C8B-B14F-4D97-AF65-F5344CB8AC3E}">
        <p14:creationId xmlns:p14="http://schemas.microsoft.com/office/powerpoint/2010/main" val="32267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Seasons Federal Credit Union is just that – a credit union.  </a:t>
            </a:r>
          </a:p>
          <a:p>
            <a:r>
              <a:rPr lang="en-US" dirty="0"/>
              <a:t>PRIZE QUESTION:  Who can name another credit union?  (Try to get two – three answers)</a:t>
            </a:r>
          </a:p>
          <a:p>
            <a:r>
              <a:rPr lang="en-US" dirty="0"/>
              <a:t>PRIZE QUESTION #2:  Now for an easy one….who can name a bank?  (See how many you get.)</a:t>
            </a:r>
          </a:p>
        </p:txBody>
      </p:sp>
      <p:sp>
        <p:nvSpPr>
          <p:cNvPr id="4" name="Slide Number Placeholder 3"/>
          <p:cNvSpPr>
            <a:spLocks noGrp="1"/>
          </p:cNvSpPr>
          <p:nvPr>
            <p:ph type="sldNum" sz="quarter" idx="5"/>
          </p:nvPr>
        </p:nvSpPr>
        <p:spPr/>
        <p:txBody>
          <a:bodyPr/>
          <a:lstStyle/>
          <a:p>
            <a:fld id="{8B80B0EE-021D-EB46-B90C-63CF215A7835}" type="slidenum">
              <a:rPr lang="en-US" smtClean="0"/>
              <a:t>3</a:t>
            </a:fld>
            <a:endParaRPr lang="en-US"/>
          </a:p>
        </p:txBody>
      </p:sp>
    </p:spTree>
    <p:extLst>
      <p:ext uri="{BB962C8B-B14F-4D97-AF65-F5344CB8AC3E}">
        <p14:creationId xmlns:p14="http://schemas.microsoft.com/office/powerpoint/2010/main" val="37924323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A: Buy now pay later</a:t>
            </a:r>
          </a:p>
        </p:txBody>
      </p:sp>
      <p:sp>
        <p:nvSpPr>
          <p:cNvPr id="4" name="Slide Number Placeholder 3"/>
          <p:cNvSpPr>
            <a:spLocks noGrp="1"/>
          </p:cNvSpPr>
          <p:nvPr>
            <p:ph type="sldNum" sz="quarter" idx="5"/>
          </p:nvPr>
        </p:nvSpPr>
        <p:spPr/>
        <p:txBody>
          <a:bodyPr/>
          <a:lstStyle/>
          <a:p>
            <a:fld id="{8B80B0EE-021D-EB46-B90C-63CF215A7835}" type="slidenum">
              <a:rPr lang="en-US" smtClean="0"/>
              <a:t>30</a:t>
            </a:fld>
            <a:endParaRPr lang="en-US"/>
          </a:p>
        </p:txBody>
      </p:sp>
    </p:spTree>
    <p:extLst>
      <p:ext uri="{BB962C8B-B14F-4D97-AF65-F5344CB8AC3E}">
        <p14:creationId xmlns:p14="http://schemas.microsoft.com/office/powerpoint/2010/main" val="23254153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Discuss the slide</a:t>
            </a:r>
          </a:p>
        </p:txBody>
      </p:sp>
      <p:sp>
        <p:nvSpPr>
          <p:cNvPr id="4" name="Slide Number Placeholder 3"/>
          <p:cNvSpPr>
            <a:spLocks noGrp="1"/>
          </p:cNvSpPr>
          <p:nvPr>
            <p:ph type="sldNum" sz="quarter" idx="5"/>
          </p:nvPr>
        </p:nvSpPr>
        <p:spPr/>
        <p:txBody>
          <a:bodyPr/>
          <a:lstStyle/>
          <a:p>
            <a:fld id="{8B80B0EE-021D-EB46-B90C-63CF215A7835}" type="slidenum">
              <a:rPr lang="en-US" smtClean="0"/>
              <a:t>31</a:t>
            </a:fld>
            <a:endParaRPr lang="en-US"/>
          </a:p>
        </p:txBody>
      </p:sp>
    </p:spTree>
    <p:extLst>
      <p:ext uri="{BB962C8B-B14F-4D97-AF65-F5344CB8AC3E}">
        <p14:creationId xmlns:p14="http://schemas.microsoft.com/office/powerpoint/2010/main" val="4958721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Discuss the slide.  Talk about how readily available BNPL is these days. It’s being offered on almost everything – groceries, Amazon purchases, small stuff not just the big stuff.  It’s not regulated.  Consumers really need to be careful because having multiple payments due at various times of the month will impact discretionary income.  Failure to make timely payments can come with hefty fees. </a:t>
            </a:r>
          </a:p>
        </p:txBody>
      </p:sp>
      <p:sp>
        <p:nvSpPr>
          <p:cNvPr id="4" name="Slide Number Placeholder 3"/>
          <p:cNvSpPr>
            <a:spLocks noGrp="1"/>
          </p:cNvSpPr>
          <p:nvPr>
            <p:ph type="sldNum" sz="quarter" idx="5"/>
          </p:nvPr>
        </p:nvSpPr>
        <p:spPr/>
        <p:txBody>
          <a:bodyPr/>
          <a:lstStyle/>
          <a:p>
            <a:fld id="{8B80B0EE-021D-EB46-B90C-63CF215A7835}" type="slidenum">
              <a:rPr lang="en-US" smtClean="0"/>
              <a:t>32</a:t>
            </a:fld>
            <a:endParaRPr lang="en-US"/>
          </a:p>
        </p:txBody>
      </p:sp>
    </p:spTree>
    <p:extLst>
      <p:ext uri="{BB962C8B-B14F-4D97-AF65-F5344CB8AC3E}">
        <p14:creationId xmlns:p14="http://schemas.microsoft.com/office/powerpoint/2010/main" val="21126503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youtu.be</a:t>
            </a:r>
            <a:r>
              <a:rPr lang="en-US" dirty="0"/>
              <a:t>/8vbDYYMAfqs</a:t>
            </a:r>
          </a:p>
          <a:p>
            <a:endParaRPr lang="en-US" dirty="0"/>
          </a:p>
        </p:txBody>
      </p:sp>
      <p:sp>
        <p:nvSpPr>
          <p:cNvPr id="4" name="Slide Number Placeholder 3"/>
          <p:cNvSpPr>
            <a:spLocks noGrp="1"/>
          </p:cNvSpPr>
          <p:nvPr>
            <p:ph type="sldNum" sz="quarter" idx="5"/>
          </p:nvPr>
        </p:nvSpPr>
        <p:spPr/>
        <p:txBody>
          <a:bodyPr/>
          <a:lstStyle/>
          <a:p>
            <a:fld id="{8B80B0EE-021D-EB46-B90C-63CF215A7835}" type="slidenum">
              <a:rPr lang="en-US" smtClean="0"/>
              <a:t>33</a:t>
            </a:fld>
            <a:endParaRPr lang="en-US"/>
          </a:p>
        </p:txBody>
      </p:sp>
    </p:spTree>
    <p:extLst>
      <p:ext uri="{BB962C8B-B14F-4D97-AF65-F5344CB8AC3E}">
        <p14:creationId xmlns:p14="http://schemas.microsoft.com/office/powerpoint/2010/main" val="1320070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2471DB-CD7D-0C98-645A-75C3F7B0B3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1DBB6B-5C83-334C-F49F-D8827A905E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318B61-09EE-FEC4-1520-9735E5C2AD79}"/>
              </a:ext>
            </a:extLst>
          </p:cNvPr>
          <p:cNvSpPr>
            <a:spLocks noGrp="1"/>
          </p:cNvSpPr>
          <p:nvPr>
            <p:ph type="body" idx="1"/>
          </p:nvPr>
        </p:nvSpPr>
        <p:spPr/>
        <p:txBody>
          <a:bodyPr/>
          <a:lstStyle/>
          <a:p>
            <a:r>
              <a:rPr lang="en-US" dirty="0"/>
              <a:t>QUESTION: What’s everyone’s plans AFTER high school?  Show of hands – college? Trade school? Military? Straight to work?</a:t>
            </a:r>
          </a:p>
        </p:txBody>
      </p:sp>
      <p:sp>
        <p:nvSpPr>
          <p:cNvPr id="4" name="Slide Number Placeholder 3">
            <a:extLst>
              <a:ext uri="{FF2B5EF4-FFF2-40B4-BE49-F238E27FC236}">
                <a16:creationId xmlns:a16="http://schemas.microsoft.com/office/drawing/2014/main" id="{618CEA5C-E574-25B0-5133-CDF16F0B32C6}"/>
              </a:ext>
            </a:extLst>
          </p:cNvPr>
          <p:cNvSpPr>
            <a:spLocks noGrp="1"/>
          </p:cNvSpPr>
          <p:nvPr>
            <p:ph type="sldNum" sz="quarter" idx="5"/>
          </p:nvPr>
        </p:nvSpPr>
        <p:spPr/>
        <p:txBody>
          <a:bodyPr/>
          <a:lstStyle/>
          <a:p>
            <a:fld id="{8B80B0EE-021D-EB46-B90C-63CF215A7835}" type="slidenum">
              <a:rPr lang="en-US" smtClean="0"/>
              <a:t>34</a:t>
            </a:fld>
            <a:endParaRPr lang="en-US"/>
          </a:p>
        </p:txBody>
      </p:sp>
    </p:spTree>
    <p:extLst>
      <p:ext uri="{BB962C8B-B14F-4D97-AF65-F5344CB8AC3E}">
        <p14:creationId xmlns:p14="http://schemas.microsoft.com/office/powerpoint/2010/main" val="36933616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those who have college – or might even have the smallest thought of college in your head…..let’s talk about the “extra” expenses of college.  </a:t>
            </a:r>
            <a:br>
              <a:rPr lang="en-US" dirty="0"/>
            </a:br>
            <a:r>
              <a:rPr lang="en-US" dirty="0"/>
              <a:t>Ask the question.  Answers will be all over the place. </a:t>
            </a:r>
          </a:p>
        </p:txBody>
      </p:sp>
      <p:sp>
        <p:nvSpPr>
          <p:cNvPr id="4" name="Slide Number Placeholder 3"/>
          <p:cNvSpPr>
            <a:spLocks noGrp="1"/>
          </p:cNvSpPr>
          <p:nvPr>
            <p:ph type="sldNum" sz="quarter" idx="5"/>
          </p:nvPr>
        </p:nvSpPr>
        <p:spPr/>
        <p:txBody>
          <a:bodyPr/>
          <a:lstStyle/>
          <a:p>
            <a:fld id="{8B80B0EE-021D-EB46-B90C-63CF215A7835}" type="slidenum">
              <a:rPr lang="en-US" smtClean="0"/>
              <a:t>35</a:t>
            </a:fld>
            <a:endParaRPr lang="en-US"/>
          </a:p>
        </p:txBody>
      </p:sp>
    </p:spTree>
    <p:extLst>
      <p:ext uri="{BB962C8B-B14F-4D97-AF65-F5344CB8AC3E}">
        <p14:creationId xmlns:p14="http://schemas.microsoft.com/office/powerpoint/2010/main" val="32278099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18343B"/>
                </a:solidFill>
                <a:latin typeface="Open Sans" panose="020B0606030504020204" pitchFamily="34" charset="0"/>
                <a:ea typeface="Open Sans" panose="020B0606030504020204" pitchFamily="34" charset="0"/>
                <a:cs typeface="Open Sans" panose="020B0606030504020204" pitchFamily="34" charset="0"/>
              </a:rPr>
              <a:t>Variable educational expenses in college can vary depending on factors like the student's chosen major, lifestyle, and location. Here are four top variable expenses: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18343B"/>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74151"/>
                </a:solidFill>
                <a:effectLst/>
                <a:latin typeface="Söhne"/>
              </a:rPr>
              <a:t>It's important for students to budget and plan for these variable expenses, taking into account their individual circumstances and priorities. Making informed choices and exploring cost-saving options can help manage these expenses more effectively.</a:t>
            </a:r>
            <a:endParaRPr lang="en-US" sz="1200" dirty="0">
              <a:solidFill>
                <a:srgbClr val="18343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fld id="{8B80B0EE-021D-EB46-B90C-63CF215A7835}" type="slidenum">
              <a:rPr lang="en-US" smtClean="0"/>
              <a:t>36</a:t>
            </a:fld>
            <a:endParaRPr lang="en-US"/>
          </a:p>
        </p:txBody>
      </p:sp>
    </p:spTree>
    <p:extLst>
      <p:ext uri="{BB962C8B-B14F-4D97-AF65-F5344CB8AC3E}">
        <p14:creationId xmlns:p14="http://schemas.microsoft.com/office/powerpoint/2010/main" val="22744725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We talked about the variable costs of college – let’s talk about the cost of tuition.  Who has an extra $100k – let’s say $150k laying around?  Maybe more like $200k + depending on where you want to go.  Based on the amount of student loan debt in the country, I can tell you – not a lot of people have that.  So, to help with the expenses of school, banks, credit unions, online finance companies and the federal government with LOAN you the money to pay those hefty bills. </a:t>
            </a:r>
          </a:p>
        </p:txBody>
      </p:sp>
      <p:sp>
        <p:nvSpPr>
          <p:cNvPr id="4" name="Slide Number Placeholder 3"/>
          <p:cNvSpPr>
            <a:spLocks noGrp="1"/>
          </p:cNvSpPr>
          <p:nvPr>
            <p:ph type="sldNum" sz="quarter" idx="5"/>
          </p:nvPr>
        </p:nvSpPr>
        <p:spPr/>
        <p:txBody>
          <a:bodyPr/>
          <a:lstStyle/>
          <a:p>
            <a:fld id="{8B80B0EE-021D-EB46-B90C-63CF215A7835}" type="slidenum">
              <a:rPr lang="en-US" smtClean="0"/>
              <a:t>37</a:t>
            </a:fld>
            <a:endParaRPr lang="en-US"/>
          </a:p>
        </p:txBody>
      </p:sp>
    </p:spTree>
    <p:extLst>
      <p:ext uri="{BB962C8B-B14F-4D97-AF65-F5344CB8AC3E}">
        <p14:creationId xmlns:p14="http://schemas.microsoft.com/office/powerpoint/2010/main" val="34056274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Go over the information.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Emphasize – remember from earlier in our conversation &amp; your classes with Ms. Shien….what’s happens when you take a loan???  (A:  You have to pay it back, with interest!)  Talk about how, with some lenders – like the federal government - you aren’t required to make payments on the loan while in school, but if you remember ONE thing about our time with you today, let it be this.  </a:t>
            </a:r>
            <a:r>
              <a:rPr lang="en-US" b="1" dirty="0"/>
              <a:t>THAT LOAN IS ACCRUING INTEREST.  Let’s say you borrow $10,000 to help with college expenses for your freshman year.  </a:t>
            </a:r>
            <a:r>
              <a:rPr lang="en-US" b="0" dirty="0"/>
              <a:t>And, through some luck, you don’t have to borrow any more in future years.  But, you opt not to make any payments on that $10k borrowed until you are required to, 6-months after you graduate.  Your APR is 5%.  What’s APR again???  So you borrow $10k at 5% and make no payments until you graduate.  The amount you owe when you start your payments is $12,155.  So that $10k cost you $2,155.  And, you will still be paying interest as you pay the loan down.  </a:t>
            </a:r>
          </a:p>
        </p:txBody>
      </p:sp>
      <p:sp>
        <p:nvSpPr>
          <p:cNvPr id="4" name="Slide Number Placeholder 3"/>
          <p:cNvSpPr>
            <a:spLocks noGrp="1"/>
          </p:cNvSpPr>
          <p:nvPr>
            <p:ph type="sldNum" sz="quarter" idx="5"/>
          </p:nvPr>
        </p:nvSpPr>
        <p:spPr/>
        <p:txBody>
          <a:bodyPr/>
          <a:lstStyle/>
          <a:p>
            <a:fld id="{8B80B0EE-021D-EB46-B90C-63CF215A7835}" type="slidenum">
              <a:rPr lang="en-US" smtClean="0"/>
              <a:t>38</a:t>
            </a:fld>
            <a:endParaRPr lang="en-US"/>
          </a:p>
        </p:txBody>
      </p:sp>
    </p:spTree>
    <p:extLst>
      <p:ext uri="{BB962C8B-B14F-4D97-AF65-F5344CB8AC3E}">
        <p14:creationId xmlns:p14="http://schemas.microsoft.com/office/powerpoint/2010/main" val="31730231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Review the slide</a:t>
            </a:r>
          </a:p>
        </p:txBody>
      </p:sp>
      <p:sp>
        <p:nvSpPr>
          <p:cNvPr id="4" name="Slide Number Placeholder 3"/>
          <p:cNvSpPr>
            <a:spLocks noGrp="1"/>
          </p:cNvSpPr>
          <p:nvPr>
            <p:ph type="sldNum" sz="quarter" idx="5"/>
          </p:nvPr>
        </p:nvSpPr>
        <p:spPr/>
        <p:txBody>
          <a:bodyPr/>
          <a:lstStyle/>
          <a:p>
            <a:fld id="{8B80B0EE-021D-EB46-B90C-63CF215A7835}" type="slidenum">
              <a:rPr lang="en-US" smtClean="0"/>
              <a:t>39</a:t>
            </a:fld>
            <a:endParaRPr lang="en-US"/>
          </a:p>
        </p:txBody>
      </p:sp>
    </p:spTree>
    <p:extLst>
      <p:ext uri="{BB962C8B-B14F-4D97-AF65-F5344CB8AC3E}">
        <p14:creationId xmlns:p14="http://schemas.microsoft.com/office/powerpoint/2010/main" val="40209946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Ask the question and see how many correct answers you can get.  If room allows, write them on the board.  If not, keep a list going as best as you can mentally. </a:t>
            </a:r>
          </a:p>
        </p:txBody>
      </p:sp>
      <p:sp>
        <p:nvSpPr>
          <p:cNvPr id="4" name="Slide Number Placeholder 3"/>
          <p:cNvSpPr>
            <a:spLocks noGrp="1"/>
          </p:cNvSpPr>
          <p:nvPr>
            <p:ph type="sldNum" sz="quarter" idx="5"/>
          </p:nvPr>
        </p:nvSpPr>
        <p:spPr/>
        <p:txBody>
          <a:bodyPr/>
          <a:lstStyle/>
          <a:p>
            <a:fld id="{8B80B0EE-021D-EB46-B90C-63CF215A7835}" type="slidenum">
              <a:rPr lang="en-US" smtClean="0"/>
              <a:t>4</a:t>
            </a:fld>
            <a:endParaRPr lang="en-US"/>
          </a:p>
        </p:txBody>
      </p:sp>
    </p:spTree>
    <p:extLst>
      <p:ext uri="{BB962C8B-B14F-4D97-AF65-F5344CB8AC3E}">
        <p14:creationId xmlns:p14="http://schemas.microsoft.com/office/powerpoint/2010/main" val="42208212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Review the slide</a:t>
            </a:r>
          </a:p>
        </p:txBody>
      </p:sp>
      <p:sp>
        <p:nvSpPr>
          <p:cNvPr id="4" name="Slide Number Placeholder 3"/>
          <p:cNvSpPr>
            <a:spLocks noGrp="1"/>
          </p:cNvSpPr>
          <p:nvPr>
            <p:ph type="sldNum" sz="quarter" idx="5"/>
          </p:nvPr>
        </p:nvSpPr>
        <p:spPr/>
        <p:txBody>
          <a:bodyPr/>
          <a:lstStyle/>
          <a:p>
            <a:fld id="{8B80B0EE-021D-EB46-B90C-63CF215A7835}" type="slidenum">
              <a:rPr lang="en-US" smtClean="0"/>
              <a:t>40</a:t>
            </a:fld>
            <a:endParaRPr lang="en-US"/>
          </a:p>
        </p:txBody>
      </p:sp>
    </p:spTree>
    <p:extLst>
      <p:ext uri="{BB962C8B-B14F-4D97-AF65-F5344CB8AC3E}">
        <p14:creationId xmlns:p14="http://schemas.microsoft.com/office/powerpoint/2010/main" val="6906509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Use your resources here at school to help you plan for the future – not just from an educational standpoint, but from a financial one.  Your guidance office can help you understand the tuition and scholarships available. If you have a school in mind, talk to their admissions department.  ASK for assistance.  Advocate for yourself.  Consider community college for your first two years.  While in college, after your freshman year – compare the cost of living on campus versus off campus. Find scholarship opportunities within your area of study. Many programs offer scholarships to existing students. Make sure your professors know you – ask questions in class, go to office hours, be helpful.  You’ll be top of mind when there is free money to pass out.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Balancing school and work is hard and sometimes it is necessary. There is a lot of downtime in college, more than in high school for sure. Spend that time wisely and try to earn while you are doing it. </a:t>
            </a:r>
          </a:p>
        </p:txBody>
      </p:sp>
      <p:sp>
        <p:nvSpPr>
          <p:cNvPr id="4" name="Slide Number Placeholder 3"/>
          <p:cNvSpPr>
            <a:spLocks noGrp="1"/>
          </p:cNvSpPr>
          <p:nvPr>
            <p:ph type="sldNum" sz="quarter" idx="5"/>
          </p:nvPr>
        </p:nvSpPr>
        <p:spPr/>
        <p:txBody>
          <a:bodyPr/>
          <a:lstStyle/>
          <a:p>
            <a:fld id="{8B80B0EE-021D-EB46-B90C-63CF215A7835}" type="slidenum">
              <a:rPr lang="en-US" smtClean="0"/>
              <a:t>41</a:t>
            </a:fld>
            <a:endParaRPr lang="en-US"/>
          </a:p>
        </p:txBody>
      </p:sp>
    </p:spTree>
    <p:extLst>
      <p:ext uri="{BB962C8B-B14F-4D97-AF65-F5344CB8AC3E}">
        <p14:creationId xmlns:p14="http://schemas.microsoft.com/office/powerpoint/2010/main" val="25273132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80B0EE-021D-EB46-B90C-63CF215A7835}" type="slidenum">
              <a:rPr lang="en-US" smtClean="0"/>
              <a:t>42</a:t>
            </a:fld>
            <a:endParaRPr lang="en-US"/>
          </a:p>
        </p:txBody>
      </p:sp>
    </p:spTree>
    <p:extLst>
      <p:ext uri="{BB962C8B-B14F-4D97-AF65-F5344CB8AC3E}">
        <p14:creationId xmlns:p14="http://schemas.microsoft.com/office/powerpoint/2010/main" val="398931023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Ask the question. </a:t>
            </a:r>
            <a:br>
              <a:rPr lang="en-US" sz="2400" dirty="0"/>
            </a:br>
            <a:r>
              <a:rPr lang="en-US" sz="2400" dirty="0"/>
              <a:t>Follow up question:  Who has examples of </a:t>
            </a:r>
            <a:r>
              <a:rPr lang="en-US" sz="2400" dirty="0" err="1"/>
              <a:t>FinTechs</a:t>
            </a:r>
            <a:r>
              <a:rPr lang="en-US" sz="2400" dirty="0"/>
              <a:t>?  Some everyday businesses for us now are actually </a:t>
            </a:r>
            <a:r>
              <a:rPr lang="en-US" sz="2400" dirty="0" err="1"/>
              <a:t>FInTechs</a:t>
            </a:r>
            <a:r>
              <a:rPr lang="en-US" sz="2400" dirty="0"/>
              <a:t>.  </a:t>
            </a:r>
            <a:r>
              <a:rPr lang="en-US" sz="2400" dirty="0" err="1"/>
              <a:t>Zelle</a:t>
            </a:r>
            <a:r>
              <a:rPr lang="en-US" sz="2400" dirty="0"/>
              <a:t>, </a:t>
            </a:r>
            <a:r>
              <a:rPr lang="en-US" sz="2400" dirty="0" err="1"/>
              <a:t>Paypal</a:t>
            </a:r>
            <a:r>
              <a:rPr lang="en-US" sz="2400" dirty="0"/>
              <a:t>, Venmo, Cash App, Sofi, etc. </a:t>
            </a:r>
          </a:p>
        </p:txBody>
      </p:sp>
      <p:sp>
        <p:nvSpPr>
          <p:cNvPr id="4" name="Slide Number Placeholder 3"/>
          <p:cNvSpPr>
            <a:spLocks noGrp="1"/>
          </p:cNvSpPr>
          <p:nvPr>
            <p:ph type="sldNum" sz="quarter" idx="5"/>
          </p:nvPr>
        </p:nvSpPr>
        <p:spPr/>
        <p:txBody>
          <a:bodyPr/>
          <a:lstStyle/>
          <a:p>
            <a:fld id="{8B80B0EE-021D-EB46-B90C-63CF215A7835}" type="slidenum">
              <a:rPr lang="en-US" smtClean="0"/>
              <a:t>43</a:t>
            </a:fld>
            <a:endParaRPr lang="en-US"/>
          </a:p>
        </p:txBody>
      </p:sp>
    </p:spTree>
    <p:extLst>
      <p:ext uri="{BB962C8B-B14F-4D97-AF65-F5344CB8AC3E}">
        <p14:creationId xmlns:p14="http://schemas.microsoft.com/office/powerpoint/2010/main" val="186655048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https://</a:t>
            </a:r>
            <a:r>
              <a:rPr lang="en-US" sz="1200" kern="1200" dirty="0" err="1">
                <a:solidFill>
                  <a:schemeClr val="tx1"/>
                </a:solidFill>
                <a:effectLst/>
                <a:latin typeface="+mn-lt"/>
                <a:ea typeface="+mn-ea"/>
                <a:cs typeface="+mn-cs"/>
              </a:rPr>
              <a:t>youtu.be</a:t>
            </a:r>
            <a:r>
              <a:rPr lang="en-US" sz="1200" kern="1200" dirty="0">
                <a:solidFill>
                  <a:schemeClr val="tx1"/>
                </a:solidFill>
                <a:effectLst/>
                <a:latin typeface="+mn-lt"/>
                <a:ea typeface="+mn-ea"/>
                <a:cs typeface="+mn-cs"/>
              </a:rPr>
              <a:t>/UH93bB-_KQQ?si=2grcZDUdVrutUFDT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1" dirty="0">
              <a:solidFill>
                <a:srgbClr val="18343B"/>
              </a:solidFill>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fld id="{8B80B0EE-021D-EB46-B90C-63CF215A7835}" type="slidenum">
              <a:rPr lang="en-US" smtClean="0"/>
              <a:t>44</a:t>
            </a:fld>
            <a:endParaRPr lang="en-US"/>
          </a:p>
        </p:txBody>
      </p:sp>
    </p:spTree>
    <p:extLst>
      <p:ext uri="{BB962C8B-B14F-4D97-AF65-F5344CB8AC3E}">
        <p14:creationId xmlns:p14="http://schemas.microsoft.com/office/powerpoint/2010/main" val="241535075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Question:  Who in the room uses </a:t>
            </a:r>
            <a:r>
              <a:rPr lang="en-US" sz="2400" dirty="0" err="1"/>
              <a:t>Fintechs</a:t>
            </a:r>
            <a:r>
              <a:rPr lang="en-US" sz="2400" dirty="0"/>
              <a:t>?  Which one?  For all those that said they had a bank account earlier, do you use your bank or credit union’s online banking?  Mobile banking?  Then you are using Fintech. </a:t>
            </a:r>
          </a:p>
        </p:txBody>
      </p:sp>
      <p:sp>
        <p:nvSpPr>
          <p:cNvPr id="4" name="Slide Number Placeholder 3"/>
          <p:cNvSpPr>
            <a:spLocks noGrp="1"/>
          </p:cNvSpPr>
          <p:nvPr>
            <p:ph type="sldNum" sz="quarter" idx="5"/>
          </p:nvPr>
        </p:nvSpPr>
        <p:spPr/>
        <p:txBody>
          <a:bodyPr/>
          <a:lstStyle/>
          <a:p>
            <a:fld id="{8B80B0EE-021D-EB46-B90C-63CF215A7835}" type="slidenum">
              <a:rPr lang="en-US" smtClean="0"/>
              <a:t>45</a:t>
            </a:fld>
            <a:endParaRPr lang="en-US"/>
          </a:p>
        </p:txBody>
      </p:sp>
    </p:spTree>
    <p:extLst>
      <p:ext uri="{BB962C8B-B14F-4D97-AF65-F5344CB8AC3E}">
        <p14:creationId xmlns:p14="http://schemas.microsoft.com/office/powerpoint/2010/main" val="193086073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Review the slide.</a:t>
            </a:r>
          </a:p>
        </p:txBody>
      </p:sp>
      <p:sp>
        <p:nvSpPr>
          <p:cNvPr id="4" name="Slide Number Placeholder 3"/>
          <p:cNvSpPr>
            <a:spLocks noGrp="1"/>
          </p:cNvSpPr>
          <p:nvPr>
            <p:ph type="sldNum" sz="quarter" idx="5"/>
          </p:nvPr>
        </p:nvSpPr>
        <p:spPr/>
        <p:txBody>
          <a:bodyPr/>
          <a:lstStyle/>
          <a:p>
            <a:fld id="{8B80B0EE-021D-EB46-B90C-63CF215A7835}" type="slidenum">
              <a:rPr lang="en-US" smtClean="0"/>
              <a:t>46</a:t>
            </a:fld>
            <a:endParaRPr lang="en-US"/>
          </a:p>
        </p:txBody>
      </p:sp>
    </p:spTree>
    <p:extLst>
      <p:ext uri="{BB962C8B-B14F-4D97-AF65-F5344CB8AC3E}">
        <p14:creationId xmlns:p14="http://schemas.microsoft.com/office/powerpoint/2010/main" val="189449628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Since FinTech’s are still “new” there’s still a lot of unknown issue</a:t>
            </a:r>
          </a:p>
          <a:p>
            <a:endParaRPr lang="en-US" sz="2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i="0" kern="1200" dirty="0">
                <a:effectLst/>
                <a:ea typeface="+mn-ea"/>
                <a:cs typeface="+mn-cs"/>
              </a:rPr>
              <a:t>FinTech services mostly rely on collecting in-depth information about consumers and their behaviors. </a:t>
            </a:r>
            <a:r>
              <a:rPr lang="en-US" sz="2400" dirty="0">
                <a:ea typeface="Open Sans" panose="020B0606030504020204" pitchFamily="34" charset="0"/>
                <a:cs typeface="Open Sans" panose="020B0606030504020204" pitchFamily="34" charset="0"/>
              </a:rPr>
              <a:t>Data privacy, cybersecurity, and data breach issues are especially a risk in the Fintech space. </a:t>
            </a:r>
            <a:endParaRPr lang="en-US" sz="2400" b="0" i="0" kern="1200" dirty="0">
              <a:effectLst/>
              <a:ea typeface="+mn-ea"/>
              <a:cs typeface="+mn-cs"/>
            </a:endParaRPr>
          </a:p>
          <a:p>
            <a:endParaRPr lang="en-US" sz="2400" b="0" i="0" kern="1200" dirty="0">
              <a:effectLs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ea typeface="Open Sans" panose="020B0606030504020204" pitchFamily="34" charset="0"/>
                <a:cs typeface="Open Sans" panose="020B0606030504020204" pitchFamily="34" charset="0"/>
              </a:rPr>
              <a:t>Fintech companies don’t have one regulator. Without strict regulation, these companies can make changes to their business and do what they want without strict guidelines. While this makes it easier for fintech startups to work faster and adapt to their users’ needs, some consider it a risky industry.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ea typeface="Open Sans" panose="020B0606030504020204" pitchFamily="34" charset="0"/>
              <a:cs typeface="Open Sans" panose="020B0606030504020204" pitchFamily="34" charset="0"/>
            </a:endParaRPr>
          </a:p>
          <a:p>
            <a:r>
              <a:rPr lang="en-US" sz="2400" b="0" i="0" kern="1200" dirty="0">
                <a:effectLst/>
                <a:ea typeface="+mn-ea"/>
                <a:cs typeface="+mn-cs"/>
              </a:rPr>
              <a:t>Buy Now, Pay Later is very attractive to people who shop emotionally, to people who are struggling to make ends meet, and to people who are trying to keep up with the competition. Younger people are particularly susceptible to the risks of opting in to BNPL plans and for some, having consumer debt will be their first experience with having their own personal finances. And if shoppers are late on a payment or don’t have the money to pay in full, they may be subject to hidden financial risks like fees and interest charges. </a:t>
            </a:r>
          </a:p>
          <a:p>
            <a:endParaRPr lang="en-US" sz="2400" b="0" i="0" kern="1200" dirty="0">
              <a:effectLst/>
              <a:ea typeface="+mn-ea"/>
              <a:cs typeface="+mn-cs"/>
            </a:endParaRPr>
          </a:p>
          <a:p>
            <a:r>
              <a:rPr lang="en-US" sz="2400" b="0" i="0" kern="1200" dirty="0">
                <a:effectLst/>
                <a:ea typeface="+mn-ea"/>
                <a:cs typeface="+mn-cs"/>
              </a:rPr>
              <a:t>If you’re going to use FinTech’s – make sure you research them, read their fine print, and make sure you’re not getting charged fees for using their products and services. If you’re unsure, then don’t use them. </a:t>
            </a:r>
          </a:p>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B80B0EE-021D-EB46-B90C-63CF215A7835}" type="slidenum">
              <a:rPr lang="en-US" smtClean="0"/>
              <a:t>47</a:t>
            </a:fld>
            <a:endParaRPr lang="en-US"/>
          </a:p>
        </p:txBody>
      </p:sp>
    </p:spTree>
    <p:extLst>
      <p:ext uri="{BB962C8B-B14F-4D97-AF65-F5344CB8AC3E}">
        <p14:creationId xmlns:p14="http://schemas.microsoft.com/office/powerpoint/2010/main" val="239319253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A:  Cryptocurrency</a:t>
            </a:r>
          </a:p>
        </p:txBody>
      </p:sp>
      <p:sp>
        <p:nvSpPr>
          <p:cNvPr id="4" name="Slide Number Placeholder 3"/>
          <p:cNvSpPr>
            <a:spLocks noGrp="1"/>
          </p:cNvSpPr>
          <p:nvPr>
            <p:ph type="sldNum" sz="quarter" idx="5"/>
          </p:nvPr>
        </p:nvSpPr>
        <p:spPr/>
        <p:txBody>
          <a:bodyPr/>
          <a:lstStyle/>
          <a:p>
            <a:fld id="{8B80B0EE-021D-EB46-B90C-63CF215A7835}" type="slidenum">
              <a:rPr lang="en-US" smtClean="0"/>
              <a:t>48</a:t>
            </a:fld>
            <a:endParaRPr lang="en-US"/>
          </a:p>
        </p:txBody>
      </p:sp>
    </p:spTree>
    <p:extLst>
      <p:ext uri="{BB962C8B-B14F-4D97-AF65-F5344CB8AC3E}">
        <p14:creationId xmlns:p14="http://schemas.microsoft.com/office/powerpoint/2010/main" val="295839393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We’re not going to spend a lot of time on this but it’s important to discuss.  Crypto is really in its infancy. </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Who knows the very first cryptocurrency ever?  (A: Bitcoin)</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Who knows when it launched?  (A: 2009)</a:t>
            </a:r>
          </a:p>
          <a:p>
            <a:r>
              <a:rPr lang="en-US" sz="1200" b="0" i="0" kern="1200" dirty="0">
                <a:solidFill>
                  <a:schemeClr val="tx1"/>
                </a:solidFill>
                <a:effectLst/>
                <a:latin typeface="+mn-lt"/>
                <a:ea typeface="+mn-ea"/>
                <a:cs typeface="+mn-cs"/>
              </a:rPr>
              <a:t>There are pros and cons to Crypto:</a:t>
            </a:r>
          </a:p>
          <a:p>
            <a:r>
              <a:rPr lang="en-US" sz="1200" b="0" i="0" kern="1200" dirty="0">
                <a:solidFill>
                  <a:schemeClr val="tx1"/>
                </a:solidFill>
                <a:effectLst/>
                <a:latin typeface="+mn-lt"/>
                <a:ea typeface="+mn-ea"/>
                <a:cs typeface="+mn-cs"/>
              </a:rPr>
              <a:t>Pros:  for some the decentralized control of financial transactions is a perk, it offers global and borderless transactions, transaction cost are low, there is a potential for high returns which leads to the cons.</a:t>
            </a:r>
          </a:p>
          <a:p>
            <a:r>
              <a:rPr lang="en-US" sz="1200" b="0" i="0" kern="1200" dirty="0">
                <a:solidFill>
                  <a:schemeClr val="tx1"/>
                </a:solidFill>
                <a:effectLst/>
                <a:latin typeface="+mn-lt"/>
                <a:ea typeface="+mn-ea"/>
                <a:cs typeface="+mn-cs"/>
              </a:rPr>
              <a:t>Cons:  it’s considered a highly risky investment so while some have experience very high returns, if they didn’t cash out at the right time, they may have experiences very high losses as well. Another con – it’s not widely accepted in the marketplace. You can’t pay your bills right now with crypto.  It’s not considered a legal tender – so not recognized.  </a:t>
            </a:r>
          </a:p>
          <a:p>
            <a:r>
              <a:rPr lang="en-US" sz="1200" b="0" i="0" kern="1200" dirty="0">
                <a:solidFill>
                  <a:schemeClr val="tx1"/>
                </a:solidFill>
                <a:effectLst/>
                <a:latin typeface="+mn-lt"/>
                <a:ea typeface="+mn-ea"/>
                <a:cs typeface="+mn-cs"/>
              </a:rPr>
              <a:t>The future with Crypto is widely unknown.  </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B80B0EE-021D-EB46-B90C-63CF215A7835}" type="slidenum">
              <a:rPr lang="en-US" smtClean="0"/>
              <a:t>49</a:t>
            </a:fld>
            <a:endParaRPr lang="en-US"/>
          </a:p>
        </p:txBody>
      </p:sp>
    </p:spTree>
    <p:extLst>
      <p:ext uri="{BB962C8B-B14F-4D97-AF65-F5344CB8AC3E}">
        <p14:creationId xmlns:p14="http://schemas.microsoft.com/office/powerpoint/2010/main" val="14583638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over the slide. Call out any of the answers that the class members got.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Talk about membership – once a member, always a member.  Talk about Seasons Field of Membership.  Talk about family members getting to share membership. </a:t>
            </a:r>
          </a:p>
          <a:p>
            <a:endParaRPr lang="en-US" dirty="0"/>
          </a:p>
          <a:p>
            <a:endParaRPr lang="en-US" dirty="0"/>
          </a:p>
        </p:txBody>
      </p:sp>
      <p:sp>
        <p:nvSpPr>
          <p:cNvPr id="4" name="Slide Number Placeholder 3"/>
          <p:cNvSpPr>
            <a:spLocks noGrp="1"/>
          </p:cNvSpPr>
          <p:nvPr>
            <p:ph type="sldNum" sz="quarter" idx="5"/>
          </p:nvPr>
        </p:nvSpPr>
        <p:spPr/>
        <p:txBody>
          <a:bodyPr/>
          <a:lstStyle/>
          <a:p>
            <a:fld id="{8B80B0EE-021D-EB46-B90C-63CF215A7835}" type="slidenum">
              <a:rPr lang="en-US" smtClean="0"/>
              <a:t>5</a:t>
            </a:fld>
            <a:endParaRPr lang="en-US"/>
          </a:p>
        </p:txBody>
      </p:sp>
    </p:spTree>
    <p:extLst>
      <p:ext uri="{BB962C8B-B14F-4D97-AF65-F5344CB8AC3E}">
        <p14:creationId xmlns:p14="http://schemas.microsoft.com/office/powerpoint/2010/main" val="38459506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80B0EE-021D-EB46-B90C-63CF215A7835}" type="slidenum">
              <a:rPr lang="en-US" smtClean="0"/>
              <a:t>50</a:t>
            </a:fld>
            <a:endParaRPr lang="en-US"/>
          </a:p>
        </p:txBody>
      </p:sp>
    </p:spTree>
    <p:extLst>
      <p:ext uri="{BB962C8B-B14F-4D97-AF65-F5344CB8AC3E}">
        <p14:creationId xmlns:p14="http://schemas.microsoft.com/office/powerpoint/2010/main" val="233102177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I know you’ve already covered this in class so this should be easy and a quick recap.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A:  Compounding Interest</a:t>
            </a:r>
          </a:p>
        </p:txBody>
      </p:sp>
      <p:sp>
        <p:nvSpPr>
          <p:cNvPr id="4" name="Slide Number Placeholder 3"/>
          <p:cNvSpPr>
            <a:spLocks noGrp="1"/>
          </p:cNvSpPr>
          <p:nvPr>
            <p:ph type="sldNum" sz="quarter" idx="5"/>
          </p:nvPr>
        </p:nvSpPr>
        <p:spPr/>
        <p:txBody>
          <a:bodyPr/>
          <a:lstStyle/>
          <a:p>
            <a:fld id="{8B80B0EE-021D-EB46-B90C-63CF215A7835}" type="slidenum">
              <a:rPr lang="en-US" smtClean="0"/>
              <a:t>51</a:t>
            </a:fld>
            <a:endParaRPr lang="en-US"/>
          </a:p>
        </p:txBody>
      </p:sp>
    </p:spTree>
    <p:extLst>
      <p:ext uri="{BB962C8B-B14F-4D97-AF65-F5344CB8AC3E}">
        <p14:creationId xmlns:p14="http://schemas.microsoft.com/office/powerpoint/2010/main" val="393101659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Review the slide.  </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Remember when we talked about the interest on a student loan if you take it as a freshman and don’t start paying it back right away?  On the opposite side of the balance sheet, the same happens – positively – with savings.  If you started with a $10k deposit on an account that is earning compounded interest and you leave it there – don’t withdraw it – it will grow.  So we start with $10k in a savings or money market paying an APY (what’s that mean??) of 5%, you don’t touch it and the rate doesn’t change.  At the end of 4 years, you’ll have $12,155.  </a:t>
            </a:r>
          </a:p>
        </p:txBody>
      </p:sp>
      <p:sp>
        <p:nvSpPr>
          <p:cNvPr id="4" name="Slide Number Placeholder 3"/>
          <p:cNvSpPr>
            <a:spLocks noGrp="1"/>
          </p:cNvSpPr>
          <p:nvPr>
            <p:ph type="sldNum" sz="quarter" idx="5"/>
          </p:nvPr>
        </p:nvSpPr>
        <p:spPr/>
        <p:txBody>
          <a:bodyPr/>
          <a:lstStyle/>
          <a:p>
            <a:fld id="{8B80B0EE-021D-EB46-B90C-63CF215A7835}" type="slidenum">
              <a:rPr lang="en-US" smtClean="0"/>
              <a:t>52</a:t>
            </a:fld>
            <a:endParaRPr lang="en-US"/>
          </a:p>
        </p:txBody>
      </p:sp>
    </p:spTree>
    <p:extLst>
      <p:ext uri="{BB962C8B-B14F-4D97-AF65-F5344CB8AC3E}">
        <p14:creationId xmlns:p14="http://schemas.microsoft.com/office/powerpoint/2010/main" val="185244977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A:  Now, now, now.  Every little bit helps.  You are allowed to have multiple savings accounts and multiple checking account. Set up different accounts for different purposes if need be.  Just start.  </a:t>
            </a:r>
          </a:p>
        </p:txBody>
      </p:sp>
      <p:sp>
        <p:nvSpPr>
          <p:cNvPr id="4" name="Slide Number Placeholder 3"/>
          <p:cNvSpPr>
            <a:spLocks noGrp="1"/>
          </p:cNvSpPr>
          <p:nvPr>
            <p:ph type="sldNum" sz="quarter" idx="5"/>
          </p:nvPr>
        </p:nvSpPr>
        <p:spPr/>
        <p:txBody>
          <a:bodyPr/>
          <a:lstStyle/>
          <a:p>
            <a:fld id="{8B80B0EE-021D-EB46-B90C-63CF215A7835}" type="slidenum">
              <a:rPr lang="en-US" smtClean="0"/>
              <a:t>53</a:t>
            </a:fld>
            <a:endParaRPr lang="en-US"/>
          </a:p>
        </p:txBody>
      </p:sp>
    </p:spTree>
    <p:extLst>
      <p:ext uri="{BB962C8B-B14F-4D97-AF65-F5344CB8AC3E}">
        <p14:creationId xmlns:p14="http://schemas.microsoft.com/office/powerpoint/2010/main" val="199669538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I know this isn’t the first time you’ve heard this. I know that Ms. Shien, Mr. Reynolds, other teachers have told you this.  We are not just a bunch of old people “teaching you”.  We are speaking from experience.  And, we came up in a time where workplace benefits were plentiful when it came to helping you prepare for retirement. SO much of that has changed. A lot of saving for retirement falls on the employee.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 get it – you’re young and have a lot of road in front of you.  Why would you be thinking about what life will be like for you when you are in your 60’s.  You’re thinking about getting your license, the upcoming holidays, what you’re going to do this weekend, maybe what life after high school will look like.  All makes sense.  And, if you remember a SECOND thing from today, it’s to SAVE throughout your life. </a:t>
            </a:r>
          </a:p>
        </p:txBody>
      </p:sp>
      <p:sp>
        <p:nvSpPr>
          <p:cNvPr id="4" name="Slide Number Placeholder 3"/>
          <p:cNvSpPr>
            <a:spLocks noGrp="1"/>
          </p:cNvSpPr>
          <p:nvPr>
            <p:ph type="sldNum" sz="quarter" idx="5"/>
          </p:nvPr>
        </p:nvSpPr>
        <p:spPr/>
        <p:txBody>
          <a:bodyPr/>
          <a:lstStyle/>
          <a:p>
            <a:fld id="{8B80B0EE-021D-EB46-B90C-63CF215A7835}" type="slidenum">
              <a:rPr lang="en-US" smtClean="0"/>
              <a:t>54</a:t>
            </a:fld>
            <a:endParaRPr lang="en-US"/>
          </a:p>
        </p:txBody>
      </p:sp>
    </p:spTree>
    <p:extLst>
      <p:ext uri="{BB962C8B-B14F-4D97-AF65-F5344CB8AC3E}">
        <p14:creationId xmlns:p14="http://schemas.microsoft.com/office/powerpoint/2010/main" val="359007507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Wherever there is money – there is a higher risk that someone is trying to take it from you.  </a:t>
            </a:r>
          </a:p>
        </p:txBody>
      </p:sp>
      <p:sp>
        <p:nvSpPr>
          <p:cNvPr id="4" name="Slide Number Placeholder 3"/>
          <p:cNvSpPr>
            <a:spLocks noGrp="1"/>
          </p:cNvSpPr>
          <p:nvPr>
            <p:ph type="sldNum" sz="quarter" idx="5"/>
          </p:nvPr>
        </p:nvSpPr>
        <p:spPr/>
        <p:txBody>
          <a:bodyPr/>
          <a:lstStyle/>
          <a:p>
            <a:fld id="{8B80B0EE-021D-EB46-B90C-63CF215A7835}" type="slidenum">
              <a:rPr lang="en-US" smtClean="0"/>
              <a:t>55</a:t>
            </a:fld>
            <a:endParaRPr lang="en-US"/>
          </a:p>
        </p:txBody>
      </p:sp>
    </p:spTree>
    <p:extLst>
      <p:ext uri="{BB962C8B-B14F-4D97-AF65-F5344CB8AC3E}">
        <p14:creationId xmlns:p14="http://schemas.microsoft.com/office/powerpoint/2010/main" val="92554807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A:  All sorts of answers should come.  Keep your information private. Dynamic passwords on your accounts. Never give out your account information, PINs, passwords, etc.  Be mindful of what you are clicking on. </a:t>
            </a:r>
          </a:p>
        </p:txBody>
      </p:sp>
      <p:sp>
        <p:nvSpPr>
          <p:cNvPr id="4" name="Slide Number Placeholder 3"/>
          <p:cNvSpPr>
            <a:spLocks noGrp="1"/>
          </p:cNvSpPr>
          <p:nvPr>
            <p:ph type="sldNum" sz="quarter" idx="5"/>
          </p:nvPr>
        </p:nvSpPr>
        <p:spPr/>
        <p:txBody>
          <a:bodyPr/>
          <a:lstStyle/>
          <a:p>
            <a:fld id="{8B80B0EE-021D-EB46-B90C-63CF215A7835}" type="slidenum">
              <a:rPr lang="en-US" smtClean="0"/>
              <a:t>56</a:t>
            </a:fld>
            <a:endParaRPr lang="en-US"/>
          </a:p>
        </p:txBody>
      </p:sp>
    </p:spTree>
    <p:extLst>
      <p:ext uri="{BB962C8B-B14F-4D97-AF65-F5344CB8AC3E}">
        <p14:creationId xmlns:p14="http://schemas.microsoft.com/office/powerpoint/2010/main" val="5166339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Review the slide.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B80B0EE-021D-EB46-B90C-63CF215A7835}" type="slidenum">
              <a:rPr lang="en-US" smtClean="0"/>
              <a:t>57</a:t>
            </a:fld>
            <a:endParaRPr lang="en-US"/>
          </a:p>
        </p:txBody>
      </p:sp>
    </p:spTree>
    <p:extLst>
      <p:ext uri="{BB962C8B-B14F-4D97-AF65-F5344CB8AC3E}">
        <p14:creationId xmlns:p14="http://schemas.microsoft.com/office/powerpoint/2010/main" val="283572756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0" i="0" kern="1200" dirty="0">
                <a:effectLst/>
                <a:ea typeface="+mn-ea"/>
                <a:cs typeface="+mn-cs"/>
              </a:rPr>
              <a:t>You can’t read the news without hearing about another big “hack” or case of identity theft. You can protect yourself – but it does require always paying attention to the information you share online, on the phone and in person.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200" b="0" i="0" kern="1200" dirty="0">
              <a:effectLs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ea typeface="Open Sans" panose="020B0606030504020204" pitchFamily="34" charset="0"/>
                <a:cs typeface="Open Sans" panose="020B0606030504020204" pitchFamily="34" charset="0"/>
              </a:rPr>
              <a:t>Use only trusted websites and apps for online transactions. Do not provide credit card numbers or personal information on any website if you are not sure the site is authentic.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200" dirty="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200" b="0" i="0" kern="1200" dirty="0">
                <a:effectLst/>
                <a:ea typeface="+mn-ea"/>
                <a:cs typeface="+mn-cs"/>
              </a:rPr>
              <a:t>Do not follow links from unsolicited, unexpected or threatening emails. Visit the company’s website directly through your browser to confirm the information before you proceed.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200" dirty="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200" b="0" i="0" kern="1200" dirty="0">
                <a:effectLst/>
                <a:ea typeface="+mn-ea"/>
                <a:cs typeface="+mn-cs"/>
              </a:rPr>
              <a:t>Protect your Social Security number. Do not enter it on websites you do not trust, and never carry it in your wallet. If your insurance providers use the number as identification, ask them to change it – they have to comply.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200" b="0" i="0" kern="1200" dirty="0">
                <a:effectLst/>
                <a:ea typeface="+mn-ea"/>
                <a:cs typeface="+mn-cs"/>
              </a:rPr>
              <a:t>Never give out personal financial information over the phone, even if they claim to work for an established organization like the IRS, Social Security Administration, a charity, or hospital. Instead, look up the number yourself. </a:t>
            </a:r>
            <a:r>
              <a:rPr lang="en-US" sz="2200" b="1" i="0" kern="1200" dirty="0">
                <a:effectLst/>
                <a:ea typeface="+mn-ea"/>
                <a:cs typeface="+mn-cs"/>
              </a:rPr>
              <a:t>Note: Government agencies never call to confirm your sensitive 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200" b="1" i="0" kern="1200" dirty="0">
              <a:effectLst/>
              <a:ea typeface="+mn-ea"/>
              <a:cs typeface="+mn-cs"/>
            </a:endParaRPr>
          </a:p>
          <a:p>
            <a:r>
              <a:rPr lang="en-US" sz="2200" b="0" i="0" kern="1200" dirty="0">
                <a:effectLst/>
                <a:ea typeface="+mn-ea"/>
                <a:cs typeface="+mn-cs"/>
              </a:rPr>
              <a:t>Raise your hand if you have a </a:t>
            </a:r>
            <a:r>
              <a:rPr lang="en-US" sz="2200" b="0" i="0" kern="1200" dirty="0" err="1">
                <a:effectLst/>
                <a:ea typeface="+mn-ea"/>
                <a:cs typeface="+mn-cs"/>
              </a:rPr>
              <a:t>TikTok</a:t>
            </a:r>
            <a:r>
              <a:rPr lang="en-US" sz="2200" b="0" i="0" kern="1200" dirty="0">
                <a:effectLst/>
                <a:ea typeface="+mn-ea"/>
                <a:cs typeface="+mn-cs"/>
              </a:rPr>
              <a:t>, Instagram, </a:t>
            </a:r>
            <a:r>
              <a:rPr lang="en-US" sz="2200" b="0" i="0" kern="1200" dirty="0" err="1">
                <a:effectLst/>
                <a:ea typeface="+mn-ea"/>
                <a:cs typeface="+mn-cs"/>
              </a:rPr>
              <a:t>SnapChat</a:t>
            </a:r>
            <a:r>
              <a:rPr lang="en-US" sz="2200" b="0" i="0" kern="1200" dirty="0">
                <a:effectLst/>
                <a:ea typeface="+mn-ea"/>
                <a:cs typeface="+mn-cs"/>
              </a:rPr>
              <a:t>, Twitter, or other social media account? Be aware of social media ads. When you click on a social media ad, you will get sent through to the website of the online seller. Even the most genuine looking social media ad in the world can send you through to a website that is suspicious. While you are navigating around the website, keep an eye out for telltale signs. Does it look like a quality website that sells legitimate products, or does the whole experience feel a bit cheap?</a:t>
            </a:r>
          </a:p>
          <a:p>
            <a:endParaRPr lang="en-US" sz="2200" b="0" i="0" kern="1200" dirty="0">
              <a:effectLst/>
              <a:ea typeface="+mn-ea"/>
              <a:cs typeface="+mn-cs"/>
            </a:endParaRPr>
          </a:p>
          <a:p>
            <a:r>
              <a:rPr lang="en-US" sz="2200" dirty="0"/>
              <a:t>ATM skimming occurs when criminals attach a device to ATMs that copies card numbers, personal identification numbers (PIN) and information encoded on the card's magnetic strip. Inspect the ATM, Protect Your PIN, Card and Account and </a:t>
            </a:r>
            <a:r>
              <a:rPr lang="en-US" sz="2200" b="0" i="0" kern="1200" dirty="0">
                <a:effectLst/>
                <a:ea typeface="+mn-ea"/>
                <a:cs typeface="+mn-cs"/>
              </a:rPr>
              <a:t>be careful using your debit card at gas stations, outdoor ATMs, and restaurants. </a:t>
            </a:r>
          </a:p>
          <a:p>
            <a:br>
              <a:rPr lang="en-US" sz="2200" b="1" i="0" kern="1200" dirty="0">
                <a:effectLst/>
                <a:ea typeface="+mn-ea"/>
                <a:cs typeface="+mn-cs"/>
              </a:rPr>
            </a:br>
            <a:endParaRPr lang="en-US" sz="2200" b="1" i="0" kern="1200" dirty="0">
              <a:effectLs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22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B80B0EE-021D-EB46-B90C-63CF215A7835}" type="slidenum">
              <a:rPr lang="en-US" smtClean="0"/>
              <a:t>58</a:t>
            </a:fld>
            <a:endParaRPr lang="en-US"/>
          </a:p>
        </p:txBody>
      </p:sp>
    </p:spTree>
    <p:extLst>
      <p:ext uri="{BB962C8B-B14F-4D97-AF65-F5344CB8AC3E}">
        <p14:creationId xmlns:p14="http://schemas.microsoft.com/office/powerpoint/2010/main" val="36583571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A: Pretty self explanatory.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Follow Up Question:  Why are we talking about Identity Theft during a personal finance class?  </a:t>
            </a:r>
          </a:p>
        </p:txBody>
      </p:sp>
      <p:sp>
        <p:nvSpPr>
          <p:cNvPr id="4" name="Slide Number Placeholder 3"/>
          <p:cNvSpPr>
            <a:spLocks noGrp="1"/>
          </p:cNvSpPr>
          <p:nvPr>
            <p:ph type="sldNum" sz="quarter" idx="5"/>
          </p:nvPr>
        </p:nvSpPr>
        <p:spPr/>
        <p:txBody>
          <a:bodyPr/>
          <a:lstStyle/>
          <a:p>
            <a:fld id="{8B80B0EE-021D-EB46-B90C-63CF215A7835}" type="slidenum">
              <a:rPr lang="en-US" smtClean="0"/>
              <a:t>59</a:t>
            </a:fld>
            <a:endParaRPr lang="en-US"/>
          </a:p>
        </p:txBody>
      </p:sp>
    </p:spTree>
    <p:extLst>
      <p:ext uri="{BB962C8B-B14F-4D97-AF65-F5344CB8AC3E}">
        <p14:creationId xmlns:p14="http://schemas.microsoft.com/office/powerpoint/2010/main" val="3091165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youtu.be</a:t>
            </a:r>
            <a:r>
              <a:rPr lang="en-US" dirty="0"/>
              <a:t>/rfHyQ-8eLC4?si=l5fcbZ98KNM5rkop</a:t>
            </a:r>
          </a:p>
        </p:txBody>
      </p:sp>
      <p:sp>
        <p:nvSpPr>
          <p:cNvPr id="4" name="Slide Number Placeholder 3"/>
          <p:cNvSpPr>
            <a:spLocks noGrp="1"/>
          </p:cNvSpPr>
          <p:nvPr>
            <p:ph type="sldNum" sz="quarter" idx="5"/>
          </p:nvPr>
        </p:nvSpPr>
        <p:spPr/>
        <p:txBody>
          <a:bodyPr/>
          <a:lstStyle/>
          <a:p>
            <a:fld id="{8B80B0EE-021D-EB46-B90C-63CF215A7835}" type="slidenum">
              <a:rPr lang="en-US" smtClean="0"/>
              <a:t>6</a:t>
            </a:fld>
            <a:endParaRPr lang="en-US"/>
          </a:p>
        </p:txBody>
      </p:sp>
    </p:spTree>
    <p:extLst>
      <p:ext uri="{BB962C8B-B14F-4D97-AF65-F5344CB8AC3E}">
        <p14:creationId xmlns:p14="http://schemas.microsoft.com/office/powerpoint/2010/main" val="42329150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20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Discuss Account Takeover and how it can wipe out an account.  As technology advances, there are more protections in place to help your bank or credit union protect your account.  And, there is more savvy technology to help a “bad actor” fake being you.  For all of it’s positives, AI makes it easy for a person to impersonate you, your voice, etc.  All of our information is for sale on the dark web. Savvy “bad actors” can consolidate a person’s confidential information to gain access to their accounts.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B80B0EE-021D-EB46-B90C-63CF215A7835}" type="slidenum">
              <a:rPr lang="en-US" smtClean="0"/>
              <a:t>60</a:t>
            </a:fld>
            <a:endParaRPr lang="en-US"/>
          </a:p>
        </p:txBody>
      </p:sp>
    </p:spTree>
    <p:extLst>
      <p:ext uri="{BB962C8B-B14F-4D97-AF65-F5344CB8AC3E}">
        <p14:creationId xmlns:p14="http://schemas.microsoft.com/office/powerpoint/2010/main" val="111400576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74151"/>
                </a:solidFill>
                <a:effectLst/>
                <a:latin typeface="Söhne"/>
              </a:rPr>
              <a:t>If you suspect financial fraud or identity theft, taking prompt and decisive action is crucial. Here's a step-by-step guide on what to do:</a:t>
            </a:r>
          </a:p>
          <a:p>
            <a:pPr algn="l">
              <a:buFont typeface="+mj-lt"/>
              <a:buAutoNum type="arabicPeriod"/>
            </a:pPr>
            <a:r>
              <a:rPr lang="en-US" b="1" i="0" dirty="0">
                <a:solidFill>
                  <a:srgbClr val="374151"/>
                </a:solidFill>
                <a:effectLst/>
                <a:latin typeface="Söhne"/>
              </a:rPr>
              <a:t>Contact Your Financial Institutions:</a:t>
            </a:r>
            <a:endParaRPr lang="en-US" b="0" i="0" dirty="0">
              <a:solidFill>
                <a:srgbClr val="374151"/>
              </a:solidFill>
              <a:effectLst/>
              <a:latin typeface="Söhne"/>
            </a:endParaRPr>
          </a:p>
          <a:p>
            <a:pPr marL="742950" lvl="1" indent="-285750" algn="l">
              <a:buFont typeface="+mj-lt"/>
              <a:buAutoNum type="arabicPeriod"/>
            </a:pPr>
            <a:r>
              <a:rPr lang="en-US" b="0" i="0" dirty="0">
                <a:solidFill>
                  <a:srgbClr val="374151"/>
                </a:solidFill>
                <a:effectLst/>
                <a:latin typeface="Söhne"/>
              </a:rPr>
              <a:t>Call your bank, credit card companies, and any other financial institutions where you have accounts.</a:t>
            </a:r>
          </a:p>
          <a:p>
            <a:pPr marL="742950" lvl="1" indent="-285750" algn="l">
              <a:buFont typeface="+mj-lt"/>
              <a:buAutoNum type="arabicPeriod"/>
            </a:pPr>
            <a:r>
              <a:rPr lang="en-US" b="0" i="0" dirty="0">
                <a:solidFill>
                  <a:srgbClr val="374151"/>
                </a:solidFill>
                <a:effectLst/>
                <a:latin typeface="Söhne"/>
              </a:rPr>
              <a:t>Report the suspected fraud or unauthorized transactions.</a:t>
            </a:r>
          </a:p>
          <a:p>
            <a:pPr marL="742950" lvl="1" indent="-285750" algn="l">
              <a:buFont typeface="+mj-lt"/>
              <a:buAutoNum type="arabicPeriod"/>
            </a:pPr>
            <a:r>
              <a:rPr lang="en-US" b="0" i="0" dirty="0">
                <a:solidFill>
                  <a:srgbClr val="374151"/>
                </a:solidFill>
                <a:effectLst/>
                <a:latin typeface="Söhne"/>
              </a:rPr>
              <a:t>Request that they freeze or close the affected accounts to prevent further unauthorized activity.</a:t>
            </a:r>
          </a:p>
          <a:p>
            <a:pPr algn="l">
              <a:buFont typeface="+mj-lt"/>
              <a:buAutoNum type="arabicPeriod"/>
            </a:pPr>
            <a:r>
              <a:rPr lang="en-US" b="1" i="0" dirty="0">
                <a:solidFill>
                  <a:srgbClr val="374151"/>
                </a:solidFill>
                <a:effectLst/>
                <a:latin typeface="Söhne"/>
              </a:rPr>
              <a:t>File a Police Report:</a:t>
            </a:r>
            <a:endParaRPr lang="en-US" b="0" i="0" dirty="0">
              <a:solidFill>
                <a:srgbClr val="374151"/>
              </a:solidFill>
              <a:effectLst/>
              <a:latin typeface="Söhne"/>
            </a:endParaRPr>
          </a:p>
          <a:p>
            <a:pPr marL="742950" lvl="1" indent="-285750" algn="l">
              <a:buFont typeface="+mj-lt"/>
              <a:buAutoNum type="arabicPeriod"/>
            </a:pPr>
            <a:r>
              <a:rPr lang="en-US" b="0" i="0" dirty="0">
                <a:solidFill>
                  <a:srgbClr val="374151"/>
                </a:solidFill>
                <a:effectLst/>
                <a:latin typeface="Söhne"/>
              </a:rPr>
              <a:t>Report the identity theft to your local law enforcement agency.</a:t>
            </a:r>
          </a:p>
          <a:p>
            <a:pPr marL="742950" lvl="1" indent="-285750" algn="l">
              <a:buFont typeface="+mj-lt"/>
              <a:buAutoNum type="arabicPeriod"/>
            </a:pPr>
            <a:r>
              <a:rPr lang="en-US" b="0" i="0" dirty="0">
                <a:solidFill>
                  <a:srgbClr val="374151"/>
                </a:solidFill>
                <a:effectLst/>
                <a:latin typeface="Söhne"/>
              </a:rPr>
              <a:t>Obtain a copy of the police report, as it may be needed to support your case with creditors and credit bureaus.</a:t>
            </a:r>
          </a:p>
          <a:p>
            <a:pPr algn="l">
              <a:buFont typeface="+mj-lt"/>
              <a:buAutoNum type="arabicPeriod"/>
            </a:pPr>
            <a:r>
              <a:rPr lang="en-US" b="1" i="0" dirty="0">
                <a:solidFill>
                  <a:srgbClr val="374151"/>
                </a:solidFill>
                <a:effectLst/>
                <a:latin typeface="Söhne"/>
              </a:rPr>
              <a:t>Contact the Credit Bureaus:</a:t>
            </a:r>
            <a:endParaRPr lang="en-US" b="0" i="0" dirty="0">
              <a:solidFill>
                <a:srgbClr val="374151"/>
              </a:solidFill>
              <a:effectLst/>
              <a:latin typeface="Söhne"/>
            </a:endParaRPr>
          </a:p>
          <a:p>
            <a:pPr marL="742950" lvl="1" indent="-285750" algn="l">
              <a:buFont typeface="+mj-lt"/>
              <a:buAutoNum type="arabicPeriod"/>
            </a:pPr>
            <a:r>
              <a:rPr lang="en-US" b="0" i="0" dirty="0">
                <a:solidFill>
                  <a:srgbClr val="374151"/>
                </a:solidFill>
                <a:effectLst/>
                <a:latin typeface="Söhne"/>
              </a:rPr>
              <a:t>Place a fraud alert on your credit reports with all three major credit bureaus: Equifax, Experian, and TransUnion.</a:t>
            </a:r>
          </a:p>
          <a:p>
            <a:pPr marL="742950" lvl="1" indent="-285750" algn="l">
              <a:buFont typeface="+mj-lt"/>
              <a:buAutoNum type="arabicPeriod"/>
            </a:pPr>
            <a:r>
              <a:rPr lang="en-US" b="0" i="0" dirty="0">
                <a:solidFill>
                  <a:srgbClr val="374151"/>
                </a:solidFill>
                <a:effectLst/>
                <a:latin typeface="Söhne"/>
              </a:rPr>
              <a:t>You only need to contact one of them, as they are required to inform the other two. The fraud alert will make it more difficult for the thief to open new accounts in your name.</a:t>
            </a:r>
          </a:p>
          <a:p>
            <a:pPr algn="l">
              <a:buFont typeface="+mj-lt"/>
              <a:buAutoNum type="arabicPeriod"/>
            </a:pPr>
            <a:r>
              <a:rPr lang="en-US" b="1" i="0" dirty="0">
                <a:solidFill>
                  <a:srgbClr val="374151"/>
                </a:solidFill>
                <a:effectLst/>
                <a:latin typeface="Söhne"/>
              </a:rPr>
              <a:t>Review Your Credit Reports:</a:t>
            </a:r>
            <a:endParaRPr lang="en-US" b="0" i="0" dirty="0">
              <a:solidFill>
                <a:srgbClr val="374151"/>
              </a:solidFill>
              <a:effectLst/>
              <a:latin typeface="Söhne"/>
            </a:endParaRPr>
          </a:p>
          <a:p>
            <a:pPr marL="742950" lvl="1" indent="-285750" algn="l">
              <a:buFont typeface="+mj-lt"/>
              <a:buAutoNum type="arabicPeriod"/>
            </a:pPr>
            <a:r>
              <a:rPr lang="en-US" b="0" i="0" dirty="0">
                <a:solidFill>
                  <a:srgbClr val="374151"/>
                </a:solidFill>
                <a:effectLst/>
                <a:latin typeface="Söhne"/>
              </a:rPr>
              <a:t>Obtain free copies of your credit reports from each of the major credit bureaus.</a:t>
            </a:r>
          </a:p>
          <a:p>
            <a:pPr marL="742950" lvl="1" indent="-285750" algn="l">
              <a:buFont typeface="+mj-lt"/>
              <a:buAutoNum type="arabicPeriod"/>
            </a:pPr>
            <a:r>
              <a:rPr lang="en-US" b="0" i="0" dirty="0">
                <a:solidFill>
                  <a:srgbClr val="374151"/>
                </a:solidFill>
                <a:effectLst/>
                <a:latin typeface="Söhne"/>
              </a:rPr>
              <a:t>Review the reports carefully for any unfamiliar accounts, inquiries, or other suspicious activity.</a:t>
            </a:r>
          </a:p>
          <a:p>
            <a:pPr algn="l">
              <a:buFont typeface="+mj-lt"/>
              <a:buAutoNum type="arabicPeriod"/>
            </a:pPr>
            <a:r>
              <a:rPr lang="en-US" b="1" i="0" dirty="0">
                <a:solidFill>
                  <a:srgbClr val="374151"/>
                </a:solidFill>
                <a:effectLst/>
                <a:latin typeface="Söhne"/>
              </a:rPr>
              <a:t>Dispute Unauthorized Transactions:</a:t>
            </a:r>
            <a:endParaRPr lang="en-US" b="0" i="0" dirty="0">
              <a:solidFill>
                <a:srgbClr val="374151"/>
              </a:solidFill>
              <a:effectLst/>
              <a:latin typeface="Söhne"/>
            </a:endParaRPr>
          </a:p>
          <a:p>
            <a:pPr marL="742950" lvl="1" indent="-285750" algn="l">
              <a:buFont typeface="+mj-lt"/>
              <a:buAutoNum type="arabicPeriod"/>
            </a:pPr>
            <a:r>
              <a:rPr lang="en-US" b="0" i="0" dirty="0">
                <a:solidFill>
                  <a:srgbClr val="374151"/>
                </a:solidFill>
                <a:effectLst/>
                <a:latin typeface="Söhne"/>
              </a:rPr>
              <a:t>Dispute any unauthorized transactions or accounts with your creditors.</a:t>
            </a:r>
          </a:p>
          <a:p>
            <a:pPr marL="742950" lvl="1" indent="-285750" algn="l">
              <a:buFont typeface="+mj-lt"/>
              <a:buAutoNum type="arabicPeriod"/>
            </a:pPr>
            <a:r>
              <a:rPr lang="en-US" b="0" i="0" dirty="0">
                <a:solidFill>
                  <a:srgbClr val="374151"/>
                </a:solidFill>
                <a:effectLst/>
                <a:latin typeface="Söhne"/>
              </a:rPr>
              <a:t>Provide them with copies of the police report and any supporting documentation.</a:t>
            </a:r>
          </a:p>
          <a:p>
            <a:pPr algn="l">
              <a:buFont typeface="+mj-lt"/>
              <a:buAutoNum type="arabicPeriod"/>
            </a:pPr>
            <a:r>
              <a:rPr lang="en-US" b="1" i="0" dirty="0">
                <a:solidFill>
                  <a:srgbClr val="374151"/>
                </a:solidFill>
                <a:effectLst/>
                <a:latin typeface="Söhne"/>
              </a:rPr>
              <a:t>Create an Identity Theft Report:</a:t>
            </a:r>
            <a:endParaRPr lang="en-US" b="0" i="0" dirty="0">
              <a:solidFill>
                <a:srgbClr val="374151"/>
              </a:solidFill>
              <a:effectLst/>
              <a:latin typeface="Söhne"/>
            </a:endParaRPr>
          </a:p>
          <a:p>
            <a:pPr marL="742950" lvl="1" indent="-285750" algn="l">
              <a:buFont typeface="+mj-lt"/>
              <a:buAutoNum type="arabicPeriod"/>
            </a:pPr>
            <a:r>
              <a:rPr lang="en-US" b="0" i="0" dirty="0">
                <a:solidFill>
                  <a:srgbClr val="374151"/>
                </a:solidFill>
                <a:effectLst/>
                <a:latin typeface="Söhne"/>
              </a:rPr>
              <a:t>Complete the Identity Theft Affidavit form from the Federal Trade Commission (FTC) website.</a:t>
            </a:r>
          </a:p>
          <a:p>
            <a:pPr marL="742950" lvl="1" indent="-285750" algn="l">
              <a:buFont typeface="+mj-lt"/>
              <a:buAutoNum type="arabicPeriod"/>
            </a:pPr>
            <a:r>
              <a:rPr lang="en-US" b="0" i="0" dirty="0">
                <a:solidFill>
                  <a:srgbClr val="374151"/>
                </a:solidFill>
                <a:effectLst/>
                <a:latin typeface="Söhne"/>
              </a:rPr>
              <a:t>Submit the affidavit along with your police report to create an Identity Theft Report.</a:t>
            </a:r>
          </a:p>
          <a:p>
            <a:pPr algn="l">
              <a:buFont typeface="+mj-lt"/>
              <a:buAutoNum type="arabicPeriod"/>
            </a:pPr>
            <a:r>
              <a:rPr lang="en-US" b="1" i="0" dirty="0">
                <a:solidFill>
                  <a:srgbClr val="374151"/>
                </a:solidFill>
                <a:effectLst/>
                <a:latin typeface="Söhne"/>
              </a:rPr>
              <a:t>Notify Other Relevant Parties:</a:t>
            </a:r>
            <a:endParaRPr lang="en-US" b="0" i="0" dirty="0">
              <a:solidFill>
                <a:srgbClr val="374151"/>
              </a:solidFill>
              <a:effectLst/>
              <a:latin typeface="Söhne"/>
            </a:endParaRPr>
          </a:p>
          <a:p>
            <a:pPr marL="742950" lvl="1" indent="-285750" algn="l">
              <a:buFont typeface="+mj-lt"/>
              <a:buAutoNum type="arabicPeriod"/>
            </a:pPr>
            <a:r>
              <a:rPr lang="en-US" b="0" i="0" dirty="0">
                <a:solidFill>
                  <a:srgbClr val="374151"/>
                </a:solidFill>
                <a:effectLst/>
                <a:latin typeface="Söhne"/>
              </a:rPr>
              <a:t>Contact other entities that may be affected, such as utility companies, insurance providers, and government agencies.</a:t>
            </a:r>
          </a:p>
          <a:p>
            <a:pPr marL="742950" lvl="1" indent="-285750" algn="l">
              <a:buFont typeface="+mj-lt"/>
              <a:buAutoNum type="arabicPeriod"/>
            </a:pPr>
            <a:r>
              <a:rPr lang="en-US" b="0" i="0" dirty="0">
                <a:solidFill>
                  <a:srgbClr val="374151"/>
                </a:solidFill>
                <a:effectLst/>
                <a:latin typeface="Söhne"/>
              </a:rPr>
              <a:t>Alert them to the identity theft and follow their procedures for resolving the issue.</a:t>
            </a:r>
          </a:p>
          <a:p>
            <a:pPr algn="l">
              <a:buFont typeface="+mj-lt"/>
              <a:buAutoNum type="arabicPeriod"/>
            </a:pPr>
            <a:r>
              <a:rPr lang="en-US" b="1" i="0" dirty="0">
                <a:solidFill>
                  <a:srgbClr val="374151"/>
                </a:solidFill>
                <a:effectLst/>
                <a:latin typeface="Söhne"/>
              </a:rPr>
              <a:t>Monitor Your Accounts:</a:t>
            </a:r>
            <a:endParaRPr lang="en-US" b="0" i="0" dirty="0">
              <a:solidFill>
                <a:srgbClr val="374151"/>
              </a:solidFill>
              <a:effectLst/>
              <a:latin typeface="Söhne"/>
            </a:endParaRPr>
          </a:p>
          <a:p>
            <a:pPr marL="742950" lvl="1" indent="-285750" algn="l">
              <a:buFont typeface="+mj-lt"/>
              <a:buAutoNum type="arabicPeriod"/>
            </a:pPr>
            <a:r>
              <a:rPr lang="en-US" b="0" i="0" dirty="0">
                <a:solidFill>
                  <a:srgbClr val="374151"/>
                </a:solidFill>
                <a:effectLst/>
                <a:latin typeface="Söhne"/>
              </a:rPr>
              <a:t>Continuously monitor your financial accounts for any suspicious activity.</a:t>
            </a:r>
          </a:p>
          <a:p>
            <a:pPr marL="742950" lvl="1" indent="-285750" algn="l">
              <a:buFont typeface="+mj-lt"/>
              <a:buAutoNum type="arabicPeriod"/>
            </a:pPr>
            <a:r>
              <a:rPr lang="en-US" b="0" i="0" dirty="0">
                <a:solidFill>
                  <a:srgbClr val="374151"/>
                </a:solidFill>
                <a:effectLst/>
                <a:latin typeface="Söhne"/>
              </a:rPr>
              <a:t>Consider signing up for credit monitoring services for added protection.</a:t>
            </a:r>
          </a:p>
          <a:p>
            <a:pPr algn="l">
              <a:buFont typeface="+mj-lt"/>
              <a:buAutoNum type="arabicPeriod"/>
            </a:pPr>
            <a:r>
              <a:rPr lang="en-US" b="1" i="0" dirty="0">
                <a:solidFill>
                  <a:srgbClr val="374151"/>
                </a:solidFill>
                <a:effectLst/>
                <a:latin typeface="Söhne"/>
              </a:rPr>
              <a:t>Update Passwords and Security Measures:</a:t>
            </a:r>
            <a:endParaRPr lang="en-US" b="0" i="0" dirty="0">
              <a:solidFill>
                <a:srgbClr val="374151"/>
              </a:solidFill>
              <a:effectLst/>
              <a:latin typeface="Söhne"/>
            </a:endParaRPr>
          </a:p>
          <a:p>
            <a:pPr marL="742950" lvl="1" indent="-285750" algn="l">
              <a:buFont typeface="+mj-lt"/>
              <a:buAutoNum type="arabicPeriod"/>
            </a:pPr>
            <a:r>
              <a:rPr lang="en-US" b="0" i="0" dirty="0">
                <a:solidFill>
                  <a:srgbClr val="374151"/>
                </a:solidFill>
                <a:effectLst/>
                <a:latin typeface="Söhne"/>
              </a:rPr>
              <a:t>Change passwords for your online accounts, especially those related to finance and personal information.</a:t>
            </a:r>
          </a:p>
          <a:p>
            <a:pPr marL="742950" lvl="1" indent="-285750" algn="l">
              <a:buFont typeface="+mj-lt"/>
              <a:buAutoNum type="arabicPeriod"/>
            </a:pPr>
            <a:r>
              <a:rPr lang="en-US" b="0" i="0" dirty="0">
                <a:solidFill>
                  <a:srgbClr val="374151"/>
                </a:solidFill>
                <a:effectLst/>
                <a:latin typeface="Söhne"/>
              </a:rPr>
              <a:t>Enhance security measures, such as enabling two-factor authentication.</a:t>
            </a:r>
          </a:p>
          <a:p>
            <a:pPr algn="l">
              <a:buFont typeface="+mj-lt"/>
              <a:buAutoNum type="arabicPeriod"/>
            </a:pPr>
            <a:r>
              <a:rPr lang="en-US" b="1" i="0" dirty="0">
                <a:solidFill>
                  <a:srgbClr val="374151"/>
                </a:solidFill>
                <a:effectLst/>
                <a:latin typeface="Söhne"/>
              </a:rPr>
              <a:t>Stay Informed:</a:t>
            </a:r>
            <a:endParaRPr lang="en-US" b="0" i="0" dirty="0">
              <a:solidFill>
                <a:srgbClr val="374151"/>
              </a:solidFill>
              <a:effectLst/>
              <a:latin typeface="Söhne"/>
            </a:endParaRPr>
          </a:p>
          <a:p>
            <a:pPr marL="742950" lvl="1" indent="-285750" algn="l">
              <a:buFont typeface="+mj-lt"/>
              <a:buAutoNum type="arabicPeriod"/>
            </a:pPr>
            <a:r>
              <a:rPr lang="en-US" b="0" i="0" dirty="0">
                <a:solidFill>
                  <a:srgbClr val="374151"/>
                </a:solidFill>
                <a:effectLst/>
                <a:latin typeface="Söhne"/>
              </a:rPr>
              <a:t>Stay informed about the latest scams and phishing tactics to avoid falling victim to similar threats in the future.</a:t>
            </a:r>
          </a:p>
          <a:p>
            <a:pPr marL="742950" lvl="1" indent="-285750" algn="l">
              <a:buFont typeface="+mj-lt"/>
              <a:buAutoNum type="arabicPeriod"/>
            </a:pPr>
            <a:endParaRPr lang="en-US" b="0" i="0" dirty="0">
              <a:solidFill>
                <a:srgbClr val="374151"/>
              </a:solidFill>
              <a:effectLst/>
              <a:latin typeface="Söhne"/>
            </a:endParaRPr>
          </a:p>
          <a:p>
            <a:pPr marL="742950" lvl="1" indent="-285750" algn="l">
              <a:buFont typeface="+mj-lt"/>
              <a:buAutoNum type="arabicPeriod"/>
            </a:pPr>
            <a:endParaRPr lang="en-US" b="0" i="0" dirty="0">
              <a:solidFill>
                <a:srgbClr val="374151"/>
              </a:solidFill>
              <a:effectLst/>
              <a:latin typeface="Söhne"/>
            </a:endParaRPr>
          </a:p>
          <a:p>
            <a:pPr marL="0" lvl="0" indent="0" algn="l">
              <a:buFont typeface="+mj-lt"/>
              <a:buNone/>
            </a:pPr>
            <a:r>
              <a:rPr lang="en-US" b="0" i="0" dirty="0">
                <a:solidFill>
                  <a:srgbClr val="374151"/>
                </a:solidFill>
                <a:effectLst/>
                <a:latin typeface="Söhne"/>
              </a:rPr>
              <a:t>It’s easier to stay on top of protecting your information than it is to clean it up after it has happened to you!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B80B0EE-021D-EB46-B90C-63CF215A7835}" type="slidenum">
              <a:rPr lang="en-US" smtClean="0"/>
              <a:t>61</a:t>
            </a:fld>
            <a:endParaRPr lang="en-US"/>
          </a:p>
        </p:txBody>
      </p:sp>
    </p:spTree>
    <p:extLst>
      <p:ext uri="{BB962C8B-B14F-4D97-AF65-F5344CB8AC3E}">
        <p14:creationId xmlns:p14="http://schemas.microsoft.com/office/powerpoint/2010/main" val="293622362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498586-8DE9-5C04-6DD2-A6BD90985C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D8EBD3-3B2D-C741-F706-3C4DDF3C9B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7174BE-01EA-D289-90E6-6709EE1F3CE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05EFF91-0932-E4CA-503F-1D83D9BCE8A2}"/>
              </a:ext>
            </a:extLst>
          </p:cNvPr>
          <p:cNvSpPr>
            <a:spLocks noGrp="1"/>
          </p:cNvSpPr>
          <p:nvPr>
            <p:ph type="sldNum" sz="quarter" idx="5"/>
          </p:nvPr>
        </p:nvSpPr>
        <p:spPr/>
        <p:txBody>
          <a:bodyPr/>
          <a:lstStyle/>
          <a:p>
            <a:fld id="{8B80B0EE-021D-EB46-B90C-63CF215A7835}" type="slidenum">
              <a:rPr lang="en-US" smtClean="0"/>
              <a:t>62</a:t>
            </a:fld>
            <a:endParaRPr lang="en-US"/>
          </a:p>
        </p:txBody>
      </p:sp>
    </p:spTree>
    <p:extLst>
      <p:ext uri="{BB962C8B-B14F-4D97-AF65-F5344CB8AC3E}">
        <p14:creationId xmlns:p14="http://schemas.microsoft.com/office/powerpoint/2010/main" val="48241951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08D01D-8C37-76BE-1523-3DEB630F7D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2379A3-B781-6070-119E-0D79EEB3FB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916C62-FC76-1438-A266-49F07367FE3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62CEB43-1579-2B3B-B090-A87B274A0115}"/>
              </a:ext>
            </a:extLst>
          </p:cNvPr>
          <p:cNvSpPr>
            <a:spLocks noGrp="1"/>
          </p:cNvSpPr>
          <p:nvPr>
            <p:ph type="sldNum" sz="quarter" idx="5"/>
          </p:nvPr>
        </p:nvSpPr>
        <p:spPr/>
        <p:txBody>
          <a:bodyPr/>
          <a:lstStyle/>
          <a:p>
            <a:fld id="{8B80B0EE-021D-EB46-B90C-63CF215A7835}" type="slidenum">
              <a:rPr lang="en-US" smtClean="0"/>
              <a:t>63</a:t>
            </a:fld>
            <a:endParaRPr lang="en-US"/>
          </a:p>
        </p:txBody>
      </p:sp>
    </p:spTree>
    <p:extLst>
      <p:ext uri="{BB962C8B-B14F-4D97-AF65-F5344CB8AC3E}">
        <p14:creationId xmlns:p14="http://schemas.microsoft.com/office/powerpoint/2010/main" val="180582860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80B0EE-021D-EB46-B90C-63CF215A7835}" type="slidenum">
              <a:rPr lang="en-US" smtClean="0"/>
              <a:t>64</a:t>
            </a:fld>
            <a:endParaRPr lang="en-US"/>
          </a:p>
        </p:txBody>
      </p:sp>
    </p:spTree>
    <p:extLst>
      <p:ext uri="{BB962C8B-B14F-4D97-AF65-F5344CB8AC3E}">
        <p14:creationId xmlns:p14="http://schemas.microsoft.com/office/powerpoint/2010/main" val="3586571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ea typeface="Open Sans" panose="020B0606030504020204" pitchFamily="34" charset="0"/>
                <a:cs typeface="Open Sans" panose="020B0606030504020204" pitchFamily="34" charset="0"/>
              </a:rPr>
              <a:t>Our credit union began in 1935 as the Northern Middlesex School Employees Credit Union. Since then, we have helped thousands and thousands of people across the Middlesex and New Haven County achieve their financial dreams.</a:t>
            </a:r>
          </a:p>
          <a:p>
            <a:endParaRPr lang="en-US" sz="2400" dirty="0">
              <a:ea typeface="Open Sans" panose="020B0606030504020204" pitchFamily="34" charset="0"/>
              <a:cs typeface="Open Sans" panose="020B0606030504020204" pitchFamily="34" charset="0"/>
            </a:endParaRPr>
          </a:p>
          <a:p>
            <a:r>
              <a:rPr lang="en-US" sz="2400" dirty="0">
                <a:ea typeface="Open Sans" panose="020B0606030504020204" pitchFamily="34" charset="0"/>
                <a:cs typeface="Open Sans" panose="020B0606030504020204" pitchFamily="34" charset="0"/>
              </a:rPr>
              <a:t>We changed our name in 2006 to better convey how the credit union strives to serve its members throughout every season of their lives.</a:t>
            </a:r>
          </a:p>
          <a:p>
            <a:endParaRPr lang="en-US" sz="2400" dirty="0">
              <a:ea typeface="Open Sans" panose="020B0606030504020204" pitchFamily="34" charset="0"/>
              <a:cs typeface="Open Sans" panose="020B0606030504020204" pitchFamily="34" charset="0"/>
            </a:endParaRPr>
          </a:p>
          <a:p>
            <a:r>
              <a:rPr lang="en-US" sz="2400" dirty="0">
                <a:ea typeface="Open Sans" panose="020B0606030504020204" pitchFamily="34" charset="0"/>
                <a:cs typeface="Open Sans" panose="020B0606030504020204" pitchFamily="34" charset="0"/>
              </a:rPr>
              <a:t>We have branches in Middletown &amp; Meriden, CT with around 16,000 members. We offer everything from checking &amp; savings accounts, loans, investments, online technology, and a new way to bank with Interactive Teller Machines (ITMs).</a:t>
            </a:r>
          </a:p>
          <a:p>
            <a:endParaRPr lang="en-US" sz="2400" dirty="0">
              <a:ea typeface="Open Sans" panose="020B0606030504020204" pitchFamily="34" charset="0"/>
              <a:cs typeface="Open Sans" panose="020B0606030504020204" pitchFamily="34" charset="0"/>
            </a:endParaRPr>
          </a:p>
          <a:p>
            <a:r>
              <a:rPr lang="en-US" sz="2400" b="1" dirty="0">
                <a:ea typeface="Open Sans" panose="020B0606030504020204" pitchFamily="34" charset="0"/>
                <a:cs typeface="Open Sans" panose="020B0606030504020204" pitchFamily="34" charset="0"/>
              </a:rPr>
              <a:t>PRIZE QUESTION:  Can anyone tell me what an Interactive Teller Machine is? </a:t>
            </a:r>
          </a:p>
          <a:p>
            <a:endParaRPr lang="en-US" sz="2400" b="1" dirty="0">
              <a:ea typeface="Open Sans" panose="020B0606030504020204" pitchFamily="34" charset="0"/>
              <a:cs typeface="Open Sans" panose="020B0606030504020204" pitchFamily="34" charset="0"/>
            </a:endParaRPr>
          </a:p>
          <a:p>
            <a:r>
              <a:rPr lang="en-US" sz="2400" b="0" i="0" kern="1200" dirty="0">
                <a:effectLst/>
                <a:ea typeface="+mn-ea"/>
                <a:cs typeface="+mn-cs"/>
              </a:rPr>
              <a:t>Interactive Teller Machines (ITMs) allow our members to complete a variety of transactions AND interact with a live teller — we call them Virtual Specialists. We’re combining human service with digital convenience using live video.</a:t>
            </a:r>
          </a:p>
          <a:p>
            <a:r>
              <a:rPr lang="en-US" sz="2400" b="0" i="0" kern="1200" dirty="0">
                <a:effectLst/>
                <a:ea typeface="+mn-ea"/>
                <a:cs typeface="+mn-cs"/>
              </a:rPr>
              <a:t>(Improve branch productivity and focus more on member relationship lending and accounts)</a:t>
            </a:r>
            <a:endParaRPr lang="en-US" sz="2400" b="1" dirty="0">
              <a:ea typeface="Open Sans" panose="020B0606030504020204" pitchFamily="34" charset="0"/>
              <a:cs typeface="Open Sans" panose="020B0606030504020204" pitchFamily="34" charset="0"/>
            </a:endParaRPr>
          </a:p>
          <a:p>
            <a:endParaRPr lang="en-US" dirty="0"/>
          </a:p>
        </p:txBody>
      </p:sp>
      <p:sp>
        <p:nvSpPr>
          <p:cNvPr id="4" name="Slide Number Placeholder 3"/>
          <p:cNvSpPr>
            <a:spLocks noGrp="1"/>
          </p:cNvSpPr>
          <p:nvPr>
            <p:ph type="sldNum" sz="quarter" idx="5"/>
          </p:nvPr>
        </p:nvSpPr>
        <p:spPr/>
        <p:txBody>
          <a:bodyPr/>
          <a:lstStyle/>
          <a:p>
            <a:fld id="{8B80B0EE-021D-EB46-B90C-63CF215A7835}" type="slidenum">
              <a:rPr lang="en-US" smtClean="0"/>
              <a:t>7</a:t>
            </a:fld>
            <a:endParaRPr lang="en-US"/>
          </a:p>
        </p:txBody>
      </p:sp>
    </p:spTree>
    <p:extLst>
      <p:ext uri="{BB962C8B-B14F-4D97-AF65-F5344CB8AC3E}">
        <p14:creationId xmlns:p14="http://schemas.microsoft.com/office/powerpoint/2010/main" val="33777006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49D9B4-E673-C1AF-E996-606046F1B7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8EF7E3-04E0-2649-C8BA-FB29D806E3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1E1D76-F35F-0542-E271-256EAE4BD1F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A4AEB1E-61D4-8567-0A16-9C7F52AE22CA}"/>
              </a:ext>
            </a:extLst>
          </p:cNvPr>
          <p:cNvSpPr>
            <a:spLocks noGrp="1"/>
          </p:cNvSpPr>
          <p:nvPr>
            <p:ph type="sldNum" sz="quarter" idx="5"/>
          </p:nvPr>
        </p:nvSpPr>
        <p:spPr/>
        <p:txBody>
          <a:bodyPr/>
          <a:lstStyle/>
          <a:p>
            <a:fld id="{8B80B0EE-021D-EB46-B90C-63CF215A7835}" type="slidenum">
              <a:rPr lang="en-US" smtClean="0"/>
              <a:t>8</a:t>
            </a:fld>
            <a:endParaRPr lang="en-US"/>
          </a:p>
        </p:txBody>
      </p:sp>
    </p:spTree>
    <p:extLst>
      <p:ext uri="{BB962C8B-B14F-4D97-AF65-F5344CB8AC3E}">
        <p14:creationId xmlns:p14="http://schemas.microsoft.com/office/powerpoint/2010/main" val="2651233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2400" b="0" dirty="0">
                <a:ea typeface="Open Sans" panose="020B0606030504020204" pitchFamily="34" charset="0"/>
                <a:cs typeface="Open Sans" panose="020B0606030504020204" pitchFamily="34" charset="0"/>
              </a:rPr>
              <a:t>Behind the scenes of all digital banking platforms, there are checks and scans being run to detect fraud.  Online account opening goes through even more scrutiny because of its anonymity.   Layer on the extensive regulations that credit unions and banks have to go through to “know their customer” and we are prohibited from opening an account online for a minor. </a:t>
            </a:r>
          </a:p>
          <a:p>
            <a:pPr marL="0" indent="0">
              <a:buFont typeface="Arial" panose="020B0604020202020204" pitchFamily="34" charset="0"/>
              <a:buNone/>
            </a:pPr>
            <a:endParaRPr lang="en-US" sz="2400" b="0" dirty="0">
              <a:ea typeface="Open Sans" panose="020B0606030504020204" pitchFamily="34" charset="0"/>
              <a:cs typeface="Open Sans" panose="020B0606030504020204" pitchFamily="34" charset="0"/>
            </a:endParaRPr>
          </a:p>
          <a:p>
            <a:pPr marL="0" indent="0">
              <a:buFont typeface="Arial" panose="020B0604020202020204" pitchFamily="34" charset="0"/>
              <a:buNone/>
            </a:pPr>
            <a:r>
              <a:rPr lang="en-US" sz="2400" b="0" dirty="0">
                <a:ea typeface="Open Sans" panose="020B0606030504020204" pitchFamily="34" charset="0"/>
                <a:cs typeface="Open Sans" panose="020B0606030504020204" pitchFamily="34" charset="0"/>
              </a:rPr>
              <a:t>You can, however, visit one of our branches to open your account. </a:t>
            </a:r>
          </a:p>
          <a:p>
            <a:pPr marL="0" indent="0">
              <a:buFont typeface="Arial" panose="020B0604020202020204" pitchFamily="34" charset="0"/>
              <a:buNone/>
            </a:pPr>
            <a:endParaRPr lang="en-US" sz="2400" b="0" dirty="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dirty="0">
                <a:ea typeface="Open Sans" panose="020B0606030504020204" pitchFamily="34" charset="0"/>
                <a:cs typeface="Open Sans" panose="020B0606030504020204" pitchFamily="34" charset="0"/>
              </a:rPr>
              <a:t>Question:  How old does a student have to be to open an account?</a:t>
            </a:r>
          </a:p>
          <a:p>
            <a:pPr marL="0" indent="0">
              <a:buFont typeface="Arial" panose="020B0604020202020204" pitchFamily="34" charset="0"/>
              <a:buNone/>
            </a:pPr>
            <a:endParaRPr lang="en-US" sz="2400" b="0" dirty="0">
              <a:ea typeface="Open Sans" panose="020B0606030504020204" pitchFamily="34" charset="0"/>
              <a:cs typeface="Open Sans" panose="020B0606030504020204" pitchFamily="34" charset="0"/>
            </a:endParaRPr>
          </a:p>
          <a:p>
            <a:pPr marL="0" indent="0">
              <a:lnSpc>
                <a:spcPct val="150000"/>
              </a:lnSpc>
              <a:buFont typeface="Arial" panose="020B0604020202020204" pitchFamily="34" charset="0"/>
              <a:buNone/>
            </a:pPr>
            <a:endParaRPr lang="en-US" sz="2400" dirty="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fld id="{8B80B0EE-021D-EB46-B90C-63CF215A7835}" type="slidenum">
              <a:rPr lang="en-US" smtClean="0"/>
              <a:t>9</a:t>
            </a:fld>
            <a:endParaRPr lang="en-US"/>
          </a:p>
        </p:txBody>
      </p:sp>
    </p:spTree>
    <p:extLst>
      <p:ext uri="{BB962C8B-B14F-4D97-AF65-F5344CB8AC3E}">
        <p14:creationId xmlns:p14="http://schemas.microsoft.com/office/powerpoint/2010/main" val="42365002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8166F1F-CE9B-4651-A6AA-CD717754106B}" type="datetimeFigureOut">
              <a:rPr lang="en-US" smtClean="0"/>
              <a:t>10/31/24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393E5F-521B-4CAD-9D3A-AE923D912DC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6116CE-C4A3-4A05-B2D7-7C2E9A889C0F}" type="datetimeFigureOut">
              <a:rPr lang="en-US" smtClean="0"/>
              <a:t>10/31/24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393E5F-521B-4CAD-9D3A-AE923D912DC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6116CE-C4A3-4A05-B2D7-7C2E9A889C0F}" type="datetimeFigureOut">
              <a:rPr lang="en-US" smtClean="0"/>
              <a:t>10/31/24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393E5F-521B-4CAD-9D3A-AE923D912DC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buChar char="•"/>
            </a:pPr>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6116CE-C4A3-4A05-B2D7-7C2E9A889C0F}" type="datetimeFigureOut">
              <a:rPr lang="en-US" smtClean="0"/>
              <a:t>10/31/24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393E5F-521B-4CAD-9D3A-AE923D912DC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76116CE-C4A3-4A05-B2D7-7C2E9A889C0F}" type="datetimeFigureOut">
              <a:rPr lang="en-US" smtClean="0"/>
              <a:t>10/31/24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393E5F-521B-4CAD-9D3A-AE923D912DC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76116CE-C4A3-4A05-B2D7-7C2E9A889C0F}" type="datetimeFigureOut">
              <a:rPr lang="en-US" smtClean="0"/>
              <a:t>10/31/24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393E5F-521B-4CAD-9D3A-AE923D912DC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76116CE-C4A3-4A05-B2D7-7C2E9A889C0F}" type="datetimeFigureOut">
              <a:rPr lang="en-US" smtClean="0"/>
              <a:t>10/31/24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393E5F-521B-4CAD-9D3A-AE923D912DC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76116CE-C4A3-4A05-B2D7-7C2E9A889C0F}" type="datetimeFigureOut">
              <a:rPr lang="en-US" smtClean="0"/>
              <a:t>10/31/24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393E5F-521B-4CAD-9D3A-AE923D912DC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6116CE-C4A3-4A05-B2D7-7C2E9A889C0F}" type="datetimeFigureOut">
              <a:rPr lang="en-US" smtClean="0"/>
              <a:t>10/31/24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393E5F-521B-4CAD-9D3A-AE923D912DC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76116CE-C4A3-4A05-B2D7-7C2E9A889C0F}" type="datetimeFigureOut">
              <a:rPr lang="en-US" smtClean="0"/>
              <a:t>10/31/24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393E5F-521B-4CAD-9D3A-AE923D912DC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76116CE-C4A3-4A05-B2D7-7C2E9A889C0F}" type="datetimeFigureOut">
              <a:rPr lang="en-US" smtClean="0"/>
              <a:t>10/31/24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393E5F-521B-4CAD-9D3A-AE923D912DC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166F1F-CE9B-4651-A6AA-CD717754106B}" type="datetimeFigureOut">
              <a:rPr lang="en-US" smtClean="0"/>
              <a:t>10/31/24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021451-1387-4CA6-816F-3879F97B5CB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3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xml"/><Relationship Id="rId1" Type="http://schemas.openxmlformats.org/officeDocument/2006/relationships/video" Target="https://www.youtube.com/embed/8vbDYYMAfqs?feature=oembed" TargetMode="External"/><Relationship Id="rId5" Type="http://schemas.openxmlformats.org/officeDocument/2006/relationships/image" Target="../media/image8.jpeg"/><Relationship Id="rId4" Type="http://schemas.openxmlformats.org/officeDocument/2006/relationships/image" Target="../media/image4.jpg"/></Relationships>
</file>

<file path=ppt/slides/_rels/slide3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3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xml"/><Relationship Id="rId1" Type="http://schemas.openxmlformats.org/officeDocument/2006/relationships/video" Target="https://www.youtube.com/embed/UH93bB-_KQQ?feature=oembed" TargetMode="External"/><Relationship Id="rId5" Type="http://schemas.openxmlformats.org/officeDocument/2006/relationships/image" Target="../media/image9.jpeg"/><Relationship Id="rId4" Type="http://schemas.openxmlformats.org/officeDocument/2006/relationships/image" Target="../media/image4.jpg"/></Relationships>
</file>

<file path=ppt/slides/_rels/slide4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4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1.xml"/><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5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5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6.xml"/><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5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9.xml"/><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video" Target="https://www.youtube.com/embed/rfHyQ-8eLC4?feature=oembed" TargetMode="External"/><Relationship Id="rId5" Type="http://schemas.openxmlformats.org/officeDocument/2006/relationships/image" Target="../media/image5.jpeg"/><Relationship Id="rId4" Type="http://schemas.openxmlformats.org/officeDocument/2006/relationships/image" Target="../media/image4.jpg"/></Relationships>
</file>

<file path=ppt/slides/_rels/slide6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22F6364A-B358-4BEE-B158-0734D2C938D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476404" y="3141628"/>
            <a:ext cx="0" cy="7420454"/>
          </a:xfrm>
          <a:prstGeom prst="line">
            <a:avLst/>
          </a:prstGeom>
          <a:ln w="19050">
            <a:solidFill>
              <a:srgbClr val="FFA82A"/>
            </a:solidFill>
          </a:ln>
        </p:spPr>
        <p:style>
          <a:lnRef idx="1">
            <a:schemeClr val="accent1"/>
          </a:lnRef>
          <a:fillRef idx="0">
            <a:schemeClr val="accent1"/>
          </a:fillRef>
          <a:effectRef idx="0">
            <a:schemeClr val="accent1"/>
          </a:effectRef>
          <a:fontRef idx="minor">
            <a:schemeClr val="tx1"/>
          </a:fontRef>
        </p:style>
      </p:cxnSp>
      <p:pic>
        <p:nvPicPr>
          <p:cNvPr id="8" name="Picture 7" descr="Logo&#10;&#10;Description automatically generated">
            <a:extLst>
              <a:ext uri="{FF2B5EF4-FFF2-40B4-BE49-F238E27FC236}">
                <a16:creationId xmlns:a16="http://schemas.microsoft.com/office/drawing/2014/main" id="{B5CB7458-59C1-2E4C-9B88-11F1DB311E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3720" y="4416089"/>
            <a:ext cx="14018792" cy="4871530"/>
          </a:xfrm>
          <a:prstGeom prst="rect">
            <a:avLst/>
          </a:prstGeom>
        </p:spPr>
      </p:pic>
      <p:sp>
        <p:nvSpPr>
          <p:cNvPr id="10" name="TextBox 9">
            <a:extLst>
              <a:ext uri="{FF2B5EF4-FFF2-40B4-BE49-F238E27FC236}">
                <a16:creationId xmlns:a16="http://schemas.microsoft.com/office/drawing/2014/main" id="{1EC69DD6-7DB6-DB40-BDC9-BEACCDFD3E98}"/>
              </a:ext>
            </a:extLst>
          </p:cNvPr>
          <p:cNvSpPr txBox="1"/>
          <p:nvPr/>
        </p:nvSpPr>
        <p:spPr>
          <a:xfrm>
            <a:off x="838200" y="5574581"/>
            <a:ext cx="5867400" cy="2554545"/>
          </a:xfrm>
          <a:prstGeom prst="rect">
            <a:avLst/>
          </a:prstGeom>
          <a:noFill/>
        </p:spPr>
        <p:txBody>
          <a:bodyPr wrap="square" rtlCol="0">
            <a:spAutoFit/>
          </a:bodyPr>
          <a:lstStyle/>
          <a:p>
            <a:pPr algn="ctr"/>
            <a:r>
              <a:rPr lang="en-US" sz="8000" b="1" dirty="0">
                <a:solidFill>
                  <a:srgbClr val="1A363E"/>
                </a:solidFill>
                <a:latin typeface="Open Sans" panose="020B0606030504020204" pitchFamily="34" charset="0"/>
                <a:ea typeface="Open Sans" panose="020B0606030504020204" pitchFamily="34" charset="0"/>
                <a:cs typeface="Open Sans" panose="020B0606030504020204" pitchFamily="34" charset="0"/>
              </a:rPr>
              <a:t>Financial Education</a:t>
            </a:r>
          </a:p>
        </p:txBody>
      </p:sp>
      <p:sp>
        <p:nvSpPr>
          <p:cNvPr id="4" name="TextBox 3">
            <a:extLst>
              <a:ext uri="{FF2B5EF4-FFF2-40B4-BE49-F238E27FC236}">
                <a16:creationId xmlns:a16="http://schemas.microsoft.com/office/drawing/2014/main" id="{378CC56A-7E52-A733-92A3-8529F06926FC}"/>
              </a:ext>
            </a:extLst>
          </p:cNvPr>
          <p:cNvSpPr txBox="1"/>
          <p:nvPr/>
        </p:nvSpPr>
        <p:spPr>
          <a:xfrm>
            <a:off x="1371609" y="11277600"/>
            <a:ext cx="21640781" cy="923330"/>
          </a:xfrm>
          <a:prstGeom prst="rect">
            <a:avLst/>
          </a:prstGeom>
          <a:noFill/>
        </p:spPr>
        <p:txBody>
          <a:bodyPr wrap="square" rtlCol="0">
            <a:spAutoFit/>
          </a:bodyPr>
          <a:lstStyle/>
          <a:p>
            <a:pPr algn="ctr"/>
            <a:r>
              <a:rPr lang="en-US" sz="5400" b="1" dirty="0">
                <a:solidFill>
                  <a:srgbClr val="12383E"/>
                </a:solidFill>
                <a:effectLst/>
                <a:latin typeface="Open Sans SemiBold" panose="020B0606030504020204" pitchFamily="34" charset="0"/>
                <a:ea typeface="Open Sans SemiBold" panose="020B0606030504020204" pitchFamily="34" charset="0"/>
                <a:cs typeface="Open Sans SemiBold" panose="020B0606030504020204" pitchFamily="34" charset="0"/>
              </a:rPr>
              <a:t>Build your financial future with the power of knowledge.</a:t>
            </a:r>
          </a:p>
        </p:txBody>
      </p:sp>
      <p:pic>
        <p:nvPicPr>
          <p:cNvPr id="5" name="Picture 4">
            <a:extLst>
              <a:ext uri="{FF2B5EF4-FFF2-40B4-BE49-F238E27FC236}">
                <a16:creationId xmlns:a16="http://schemas.microsoft.com/office/drawing/2014/main" id="{1C0FC273-302F-0200-1CAE-4E29D1B65119}"/>
              </a:ext>
            </a:extLst>
          </p:cNvPr>
          <p:cNvPicPr>
            <a:picLocks noChangeAspect="1"/>
          </p:cNvPicPr>
          <p:nvPr/>
        </p:nvPicPr>
        <p:blipFill>
          <a:blip r:embed="rId4"/>
          <a:stretch>
            <a:fillRect/>
          </a:stretch>
        </p:blipFill>
        <p:spPr>
          <a:xfrm>
            <a:off x="17602200" y="11021483"/>
            <a:ext cx="3962400" cy="155151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9D25EB-13E1-E909-11B9-1636140FE643}"/>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86868695-36E3-0A09-FBC0-DAFE507B2D35}"/>
              </a:ext>
            </a:extLst>
          </p:cNvPr>
          <p:cNvPicPr>
            <a:picLocks noChangeAspect="1"/>
          </p:cNvPicPr>
          <p:nvPr/>
        </p:nvPicPr>
        <p:blipFill>
          <a:blip r:embed="rId3"/>
          <a:stretch>
            <a:fillRect/>
          </a:stretch>
        </p:blipFill>
        <p:spPr>
          <a:xfrm>
            <a:off x="1792942" y="0"/>
            <a:ext cx="22591058" cy="13716000"/>
          </a:xfrm>
          <a:prstGeom prst="rect">
            <a:avLst/>
          </a:prstGeom>
        </p:spPr>
      </p:pic>
      <p:sp>
        <p:nvSpPr>
          <p:cNvPr id="4" name="Rectangle 3">
            <a:extLst>
              <a:ext uri="{FF2B5EF4-FFF2-40B4-BE49-F238E27FC236}">
                <a16:creationId xmlns:a16="http://schemas.microsoft.com/office/drawing/2014/main" id="{6DD9DD4F-6606-6DAE-53AC-38728508E391}"/>
              </a:ext>
            </a:extLst>
          </p:cNvPr>
          <p:cNvSpPr/>
          <p:nvPr/>
        </p:nvSpPr>
        <p:spPr>
          <a:xfrm>
            <a:off x="1435394" y="2156637"/>
            <a:ext cx="16078201" cy="529173"/>
          </a:xfrm>
          <a:prstGeom prst="rect">
            <a:avLst/>
          </a:prstGeom>
          <a:solidFill>
            <a:srgbClr val="DCEA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E6B7DE1-956C-A602-4A90-F281703C29CD}"/>
              </a:ext>
            </a:extLst>
          </p:cNvPr>
          <p:cNvSpPr txBox="1"/>
          <p:nvPr/>
        </p:nvSpPr>
        <p:spPr>
          <a:xfrm>
            <a:off x="1447799" y="1528227"/>
            <a:ext cx="16078201" cy="1138773"/>
          </a:xfrm>
          <a:prstGeom prst="rect">
            <a:avLst/>
          </a:prstGeom>
          <a:noFill/>
        </p:spPr>
        <p:txBody>
          <a:bodyPr wrap="square" rtlCol="0">
            <a:spAutoFit/>
          </a:bodyPr>
          <a:lstStyle/>
          <a:p>
            <a:r>
              <a:rPr lang="en-US" sz="6800" b="1" dirty="0">
                <a:solidFill>
                  <a:srgbClr val="1A363E"/>
                </a:solidFill>
                <a:latin typeface="Open Sans" panose="020B0606030504020204" pitchFamily="34" charset="0"/>
                <a:ea typeface="Open Sans" panose="020B0606030504020204" pitchFamily="34" charset="0"/>
                <a:cs typeface="Open Sans" panose="020B0606030504020204" pitchFamily="34" charset="0"/>
              </a:rPr>
              <a:t>Opening an Account at Seasons FCU</a:t>
            </a:r>
          </a:p>
        </p:txBody>
      </p:sp>
      <p:sp>
        <p:nvSpPr>
          <p:cNvPr id="5" name="TextBox 4">
            <a:extLst>
              <a:ext uri="{FF2B5EF4-FFF2-40B4-BE49-F238E27FC236}">
                <a16:creationId xmlns:a16="http://schemas.microsoft.com/office/drawing/2014/main" id="{AA6EFE6D-9618-4035-955C-0B069BAB9A0B}"/>
              </a:ext>
            </a:extLst>
          </p:cNvPr>
          <p:cNvSpPr txBox="1"/>
          <p:nvPr/>
        </p:nvSpPr>
        <p:spPr>
          <a:xfrm>
            <a:off x="1478279" y="3581400"/>
            <a:ext cx="21169841" cy="8017066"/>
          </a:xfrm>
          <a:prstGeom prst="rect">
            <a:avLst/>
          </a:prstGeom>
          <a:noFill/>
        </p:spPr>
        <p:txBody>
          <a:bodyPr wrap="square" rtlCol="0">
            <a:spAutoFit/>
          </a:bodyPr>
          <a:lstStyle/>
          <a:p>
            <a:pPr marL="571500" indent="-571500">
              <a:lnSpc>
                <a:spcPct val="150000"/>
              </a:lnSpc>
              <a:spcAft>
                <a:spcPts val="3600"/>
              </a:spcAft>
              <a:buFont typeface="Arial" panose="020B0604020202020204" pitchFamily="34" charset="0"/>
              <a:buChar char="•"/>
            </a:pPr>
            <a:r>
              <a:rPr lang="en-US" sz="4400" dirty="0">
                <a:solidFill>
                  <a:srgbClr val="18343B"/>
                </a:solidFill>
                <a:latin typeface="Open Sans" panose="020B0606030504020204" pitchFamily="34" charset="0"/>
                <a:ea typeface="Open Sans" panose="020B0606030504020204" pitchFamily="34" charset="0"/>
                <a:cs typeface="Open Sans" panose="020B0606030504020204" pitchFamily="34" charset="0"/>
              </a:rPr>
              <a:t>Any Middletown HS student can open both a </a:t>
            </a:r>
            <a:r>
              <a:rPr lang="en-US" sz="4400" b="1" dirty="0">
                <a:solidFill>
                  <a:srgbClr val="18343B"/>
                </a:solidFill>
                <a:latin typeface="Open Sans" panose="020B0606030504020204" pitchFamily="34" charset="0"/>
                <a:ea typeface="Open Sans" panose="020B0606030504020204" pitchFamily="34" charset="0"/>
                <a:cs typeface="Open Sans" panose="020B0606030504020204" pitchFamily="34" charset="0"/>
              </a:rPr>
              <a:t>savings</a:t>
            </a:r>
            <a:r>
              <a:rPr lang="en-US" sz="4400" dirty="0">
                <a:solidFill>
                  <a:srgbClr val="18343B"/>
                </a:solidFill>
                <a:latin typeface="Open Sans" panose="020B0606030504020204" pitchFamily="34" charset="0"/>
                <a:ea typeface="Open Sans" panose="020B0606030504020204" pitchFamily="34" charset="0"/>
                <a:cs typeface="Open Sans" panose="020B0606030504020204" pitchFamily="34" charset="0"/>
              </a:rPr>
              <a:t> and a </a:t>
            </a:r>
            <a:r>
              <a:rPr lang="en-US" sz="4400" b="1" dirty="0">
                <a:solidFill>
                  <a:srgbClr val="18343B"/>
                </a:solidFill>
                <a:latin typeface="Open Sans" panose="020B0606030504020204" pitchFamily="34" charset="0"/>
                <a:ea typeface="Open Sans" panose="020B0606030504020204" pitchFamily="34" charset="0"/>
                <a:cs typeface="Open Sans" panose="020B0606030504020204" pitchFamily="34" charset="0"/>
              </a:rPr>
              <a:t>checking</a:t>
            </a:r>
            <a:r>
              <a:rPr lang="en-US" sz="4400" dirty="0">
                <a:solidFill>
                  <a:srgbClr val="18343B"/>
                </a:solidFill>
                <a:latin typeface="Open Sans" panose="020B0606030504020204" pitchFamily="34" charset="0"/>
                <a:ea typeface="Open Sans" panose="020B0606030504020204" pitchFamily="34" charset="0"/>
                <a:cs typeface="Open Sans" panose="020B0606030504020204" pitchFamily="34" charset="0"/>
              </a:rPr>
              <a:t> </a:t>
            </a:r>
            <a:r>
              <a:rPr lang="en-US" sz="4400" b="1" dirty="0">
                <a:solidFill>
                  <a:srgbClr val="18343B"/>
                </a:solidFill>
                <a:latin typeface="Open Sans" panose="020B0606030504020204" pitchFamily="34" charset="0"/>
                <a:ea typeface="Open Sans" panose="020B0606030504020204" pitchFamily="34" charset="0"/>
                <a:cs typeface="Open Sans" panose="020B0606030504020204" pitchFamily="34" charset="0"/>
              </a:rPr>
              <a:t>account</a:t>
            </a:r>
            <a:r>
              <a:rPr lang="en-US" sz="4400" dirty="0">
                <a:solidFill>
                  <a:srgbClr val="18343B"/>
                </a:solidFill>
                <a:latin typeface="Open Sans" panose="020B0606030504020204" pitchFamily="34" charset="0"/>
                <a:ea typeface="Open Sans" panose="020B0606030504020204" pitchFamily="34" charset="0"/>
                <a:cs typeface="Open Sans" panose="020B0606030504020204" pitchFamily="34" charset="0"/>
              </a:rPr>
              <a:t> provided they are over the </a:t>
            </a:r>
            <a:r>
              <a:rPr lang="en-US" sz="4400" u="sng" dirty="0">
                <a:solidFill>
                  <a:srgbClr val="18343B"/>
                </a:solidFill>
                <a:latin typeface="Open Sans" panose="020B0606030504020204" pitchFamily="34" charset="0"/>
                <a:ea typeface="Open Sans" panose="020B0606030504020204" pitchFamily="34" charset="0"/>
                <a:cs typeface="Open Sans" panose="020B0606030504020204" pitchFamily="34" charset="0"/>
              </a:rPr>
              <a:t>age of 15</a:t>
            </a:r>
            <a:r>
              <a:rPr lang="en-US" sz="4400" dirty="0">
                <a:solidFill>
                  <a:srgbClr val="18343B"/>
                </a:solidFill>
                <a:latin typeface="Open Sans" panose="020B0606030504020204" pitchFamily="34" charset="0"/>
                <a:ea typeface="Open Sans" panose="020B0606030504020204" pitchFamily="34" charset="0"/>
                <a:cs typeface="Open Sans" panose="020B0606030504020204" pitchFamily="34" charset="0"/>
              </a:rPr>
              <a:t>. </a:t>
            </a:r>
          </a:p>
          <a:p>
            <a:pPr marL="571500" indent="-571500">
              <a:lnSpc>
                <a:spcPct val="150000"/>
              </a:lnSpc>
              <a:spcAft>
                <a:spcPts val="3600"/>
              </a:spcAft>
              <a:buFont typeface="Arial" panose="020B0604020202020204" pitchFamily="34" charset="0"/>
              <a:buChar char="•"/>
            </a:pPr>
            <a:r>
              <a:rPr lang="en-US" sz="4400" dirty="0">
                <a:solidFill>
                  <a:srgbClr val="18343B"/>
                </a:solidFill>
                <a:latin typeface="Open Sans" panose="020B0606030504020204" pitchFamily="34" charset="0"/>
                <a:ea typeface="Open Sans" panose="020B0606030504020204" pitchFamily="34" charset="0"/>
                <a:cs typeface="Open Sans" panose="020B0606030504020204" pitchFamily="34" charset="0"/>
              </a:rPr>
              <a:t>Parents or guardians are not required to be a joint owner on the account. </a:t>
            </a:r>
            <a:br>
              <a:rPr lang="en-US" sz="4400" dirty="0">
                <a:solidFill>
                  <a:srgbClr val="18343B"/>
                </a:solidFill>
                <a:latin typeface="Open Sans" panose="020B0606030504020204" pitchFamily="34" charset="0"/>
                <a:ea typeface="Open Sans" panose="020B0606030504020204" pitchFamily="34" charset="0"/>
                <a:cs typeface="Open Sans" panose="020B0606030504020204" pitchFamily="34" charset="0"/>
              </a:rPr>
            </a:br>
            <a:r>
              <a:rPr lang="en-US" sz="4400" i="1" dirty="0">
                <a:solidFill>
                  <a:srgbClr val="18343B"/>
                </a:solidFill>
                <a:latin typeface="Open Sans" panose="020B0606030504020204" pitchFamily="34" charset="0"/>
                <a:ea typeface="Open Sans" panose="020B0606030504020204" pitchFamily="34" charset="0"/>
                <a:cs typeface="Open Sans" panose="020B0606030504020204" pitchFamily="34" charset="0"/>
              </a:rPr>
              <a:t>(It is strongly recommended)</a:t>
            </a:r>
          </a:p>
          <a:p>
            <a:pPr marL="571500" indent="-571500">
              <a:lnSpc>
                <a:spcPct val="150000"/>
              </a:lnSpc>
              <a:spcAft>
                <a:spcPts val="3600"/>
              </a:spcAft>
              <a:buFont typeface="Arial" panose="020B0604020202020204" pitchFamily="34" charset="0"/>
              <a:buChar char="•"/>
            </a:pPr>
            <a:r>
              <a:rPr lang="en-US" sz="4400" dirty="0">
                <a:solidFill>
                  <a:srgbClr val="18343B"/>
                </a:solidFill>
                <a:latin typeface="Open Sans" panose="020B0606030504020204" pitchFamily="34" charset="0"/>
                <a:ea typeface="Open Sans" panose="020B0606030504020204" pitchFamily="34" charset="0"/>
                <a:cs typeface="Open Sans" panose="020B0606030504020204" pitchFamily="34" charset="0"/>
              </a:rPr>
              <a:t>To open an account all that is required is a </a:t>
            </a:r>
            <a:r>
              <a:rPr lang="en-US" sz="4400" b="1" dirty="0">
                <a:solidFill>
                  <a:srgbClr val="18343B"/>
                </a:solidFill>
                <a:latin typeface="Open Sans" panose="020B0606030504020204" pitchFamily="34" charset="0"/>
                <a:ea typeface="Open Sans" panose="020B0606030504020204" pitchFamily="34" charset="0"/>
                <a:cs typeface="Open Sans" panose="020B0606030504020204" pitchFamily="34" charset="0"/>
              </a:rPr>
              <a:t>photo ID</a:t>
            </a:r>
            <a:r>
              <a:rPr lang="en-US" sz="4400" dirty="0">
                <a:solidFill>
                  <a:srgbClr val="18343B"/>
                </a:solidFill>
                <a:latin typeface="Open Sans" panose="020B0606030504020204" pitchFamily="34" charset="0"/>
                <a:ea typeface="Open Sans" panose="020B0606030504020204" pitchFamily="34" charset="0"/>
                <a:cs typeface="Open Sans" panose="020B0606030504020204" pitchFamily="34" charset="0"/>
              </a:rPr>
              <a:t> </a:t>
            </a:r>
            <a:r>
              <a:rPr lang="en-US" sz="4400" i="1" dirty="0">
                <a:solidFill>
                  <a:srgbClr val="18343B"/>
                </a:solidFill>
                <a:latin typeface="Open Sans" panose="020B0606030504020204" pitchFamily="34" charset="0"/>
                <a:ea typeface="Open Sans" panose="020B0606030504020204" pitchFamily="34" charset="0"/>
                <a:cs typeface="Open Sans" panose="020B0606030504020204" pitchFamily="34" charset="0"/>
              </a:rPr>
              <a:t>(state issued or student ID)</a:t>
            </a:r>
            <a:r>
              <a:rPr lang="en-US" sz="4400" dirty="0">
                <a:solidFill>
                  <a:srgbClr val="18343B"/>
                </a:solidFill>
                <a:latin typeface="Open Sans" panose="020B0606030504020204" pitchFamily="34" charset="0"/>
                <a:ea typeface="Open Sans" panose="020B0606030504020204" pitchFamily="34" charset="0"/>
                <a:cs typeface="Open Sans" panose="020B0606030504020204" pitchFamily="34" charset="0"/>
              </a:rPr>
              <a:t>, </a:t>
            </a:r>
            <a:r>
              <a:rPr lang="en-US" sz="4400" b="1" dirty="0">
                <a:solidFill>
                  <a:srgbClr val="18343B"/>
                </a:solidFill>
                <a:latin typeface="Open Sans" panose="020B0606030504020204" pitchFamily="34" charset="0"/>
                <a:ea typeface="Open Sans" panose="020B0606030504020204" pitchFamily="34" charset="0"/>
                <a:cs typeface="Open Sans" panose="020B0606030504020204" pitchFamily="34" charset="0"/>
              </a:rPr>
              <a:t>social security card </a:t>
            </a:r>
            <a:r>
              <a:rPr lang="en-US" sz="4400" dirty="0">
                <a:solidFill>
                  <a:srgbClr val="18343B"/>
                </a:solidFill>
                <a:latin typeface="Open Sans" panose="020B0606030504020204" pitchFamily="34" charset="0"/>
                <a:ea typeface="Open Sans" panose="020B0606030504020204" pitchFamily="34" charset="0"/>
                <a:cs typeface="Open Sans" panose="020B0606030504020204" pitchFamily="34" charset="0"/>
              </a:rPr>
              <a:t>and/or </a:t>
            </a:r>
            <a:r>
              <a:rPr lang="en-US" sz="4400" b="1" dirty="0">
                <a:solidFill>
                  <a:srgbClr val="18343B"/>
                </a:solidFill>
                <a:latin typeface="Open Sans" panose="020B0606030504020204" pitchFamily="34" charset="0"/>
                <a:ea typeface="Open Sans" panose="020B0606030504020204" pitchFamily="34" charset="0"/>
                <a:cs typeface="Open Sans" panose="020B0606030504020204" pitchFamily="34" charset="0"/>
              </a:rPr>
              <a:t>birth certificate</a:t>
            </a:r>
            <a:r>
              <a:rPr lang="en-US" sz="4400" dirty="0">
                <a:solidFill>
                  <a:srgbClr val="18343B"/>
                </a:solidFill>
                <a:latin typeface="Open Sans" panose="020B0606030504020204" pitchFamily="34" charset="0"/>
                <a:ea typeface="Open Sans" panose="020B0606030504020204" pitchFamily="34" charset="0"/>
                <a:cs typeface="Open Sans" panose="020B0606030504020204" pitchFamily="34" charset="0"/>
              </a:rPr>
              <a:t>, and </a:t>
            </a:r>
            <a:r>
              <a:rPr lang="en-US" sz="4400" b="1" dirty="0">
                <a:solidFill>
                  <a:srgbClr val="18343B"/>
                </a:solidFill>
                <a:latin typeface="Open Sans" panose="020B0606030504020204" pitchFamily="34" charset="0"/>
                <a:ea typeface="Open Sans" panose="020B0606030504020204" pitchFamily="34" charset="0"/>
                <a:cs typeface="Open Sans" panose="020B0606030504020204" pitchFamily="34" charset="0"/>
              </a:rPr>
              <a:t>$5 to deposit </a:t>
            </a:r>
            <a:r>
              <a:rPr lang="en-US" sz="4400" dirty="0">
                <a:solidFill>
                  <a:srgbClr val="18343B"/>
                </a:solidFill>
                <a:latin typeface="Open Sans" panose="020B0606030504020204" pitchFamily="34" charset="0"/>
                <a:ea typeface="Open Sans" panose="020B0606030504020204" pitchFamily="34" charset="0"/>
                <a:cs typeface="Open Sans" panose="020B0606030504020204" pitchFamily="34" charset="0"/>
              </a:rPr>
              <a:t>into a savings account.</a:t>
            </a:r>
          </a:p>
        </p:txBody>
      </p:sp>
    </p:spTree>
    <p:extLst>
      <p:ext uri="{BB962C8B-B14F-4D97-AF65-F5344CB8AC3E}">
        <p14:creationId xmlns:p14="http://schemas.microsoft.com/office/powerpoint/2010/main" val="2363355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18AE46-49CE-0250-9390-ABA66379BB26}"/>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77E1AD10-84D6-F130-9C1B-C9F82FB9049E}"/>
              </a:ext>
            </a:extLst>
          </p:cNvPr>
          <p:cNvPicPr>
            <a:picLocks noChangeAspect="1"/>
          </p:cNvPicPr>
          <p:nvPr/>
        </p:nvPicPr>
        <p:blipFill>
          <a:blip r:embed="rId3"/>
          <a:stretch>
            <a:fillRect/>
          </a:stretch>
        </p:blipFill>
        <p:spPr>
          <a:xfrm>
            <a:off x="1792942" y="0"/>
            <a:ext cx="22591058" cy="13716000"/>
          </a:xfrm>
          <a:prstGeom prst="rect">
            <a:avLst/>
          </a:prstGeom>
        </p:spPr>
      </p:pic>
      <p:sp>
        <p:nvSpPr>
          <p:cNvPr id="4" name="Rectangle 3">
            <a:extLst>
              <a:ext uri="{FF2B5EF4-FFF2-40B4-BE49-F238E27FC236}">
                <a16:creationId xmlns:a16="http://schemas.microsoft.com/office/drawing/2014/main" id="{808B2AA9-3C5A-7B5C-A206-E8AA77684C29}"/>
              </a:ext>
            </a:extLst>
          </p:cNvPr>
          <p:cNvSpPr/>
          <p:nvPr/>
        </p:nvSpPr>
        <p:spPr>
          <a:xfrm>
            <a:off x="1435394" y="2156637"/>
            <a:ext cx="15862006" cy="529173"/>
          </a:xfrm>
          <a:prstGeom prst="rect">
            <a:avLst/>
          </a:prstGeom>
          <a:solidFill>
            <a:srgbClr val="DCEA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5D67CB5-D2D6-2316-50C2-DFCFA780D56D}"/>
              </a:ext>
            </a:extLst>
          </p:cNvPr>
          <p:cNvSpPr txBox="1"/>
          <p:nvPr/>
        </p:nvSpPr>
        <p:spPr>
          <a:xfrm>
            <a:off x="1447799" y="1528227"/>
            <a:ext cx="16535401" cy="1138773"/>
          </a:xfrm>
          <a:prstGeom prst="rect">
            <a:avLst/>
          </a:prstGeom>
          <a:noFill/>
        </p:spPr>
        <p:txBody>
          <a:bodyPr wrap="square" rtlCol="0">
            <a:spAutoFit/>
          </a:bodyPr>
          <a:lstStyle/>
          <a:p>
            <a:r>
              <a:rPr lang="en-US" sz="6800" b="1" dirty="0">
                <a:solidFill>
                  <a:srgbClr val="1A363E"/>
                </a:solidFill>
                <a:latin typeface="Open Sans" panose="020B0606030504020204" pitchFamily="34" charset="0"/>
                <a:ea typeface="Open Sans" panose="020B0606030504020204" pitchFamily="34" charset="0"/>
                <a:cs typeface="Open Sans" panose="020B0606030504020204" pitchFamily="34" charset="0"/>
              </a:rPr>
              <a:t>Opening an Account at Seasons FCU</a:t>
            </a:r>
          </a:p>
        </p:txBody>
      </p:sp>
      <p:sp>
        <p:nvSpPr>
          <p:cNvPr id="5" name="TextBox 4">
            <a:extLst>
              <a:ext uri="{FF2B5EF4-FFF2-40B4-BE49-F238E27FC236}">
                <a16:creationId xmlns:a16="http://schemas.microsoft.com/office/drawing/2014/main" id="{CE553DBF-BA87-5119-228C-0036AEF64CC1}"/>
              </a:ext>
            </a:extLst>
          </p:cNvPr>
          <p:cNvSpPr txBox="1"/>
          <p:nvPr/>
        </p:nvSpPr>
        <p:spPr>
          <a:xfrm>
            <a:off x="1478279" y="3574263"/>
            <a:ext cx="21169841" cy="8632620"/>
          </a:xfrm>
          <a:prstGeom prst="rect">
            <a:avLst/>
          </a:prstGeom>
          <a:noFill/>
        </p:spPr>
        <p:txBody>
          <a:bodyPr wrap="square" rtlCol="0">
            <a:spAutoFit/>
          </a:bodyPr>
          <a:lstStyle/>
          <a:p>
            <a:pPr marL="571500" indent="-571500">
              <a:lnSpc>
                <a:spcPct val="150000"/>
              </a:lnSpc>
              <a:spcAft>
                <a:spcPts val="2400"/>
              </a:spcAft>
              <a:buFont typeface="Arial" panose="020B0604020202020204" pitchFamily="34" charset="0"/>
              <a:buChar char="•"/>
            </a:pPr>
            <a:r>
              <a:rPr lang="en-US" sz="4400" dirty="0">
                <a:solidFill>
                  <a:srgbClr val="18343B"/>
                </a:solidFill>
                <a:latin typeface="Open Sans" panose="020B0606030504020204" pitchFamily="34" charset="0"/>
                <a:ea typeface="Open Sans" panose="020B0606030504020204" pitchFamily="34" charset="0"/>
                <a:cs typeface="Open Sans" panose="020B0606030504020204" pitchFamily="34" charset="0"/>
              </a:rPr>
              <a:t>What comes with your account at Seasons FCU?</a:t>
            </a:r>
          </a:p>
          <a:p>
            <a:pPr marL="1485900" lvl="2" indent="-571500">
              <a:lnSpc>
                <a:spcPct val="150000"/>
              </a:lnSpc>
              <a:spcAft>
                <a:spcPts val="2400"/>
              </a:spcAft>
              <a:buFont typeface="Courier New" panose="02070309020205020404" pitchFamily="49" charset="0"/>
              <a:buChar char="o"/>
            </a:pPr>
            <a:r>
              <a:rPr lang="en-US" sz="4400" b="1" dirty="0">
                <a:solidFill>
                  <a:srgbClr val="18343B"/>
                </a:solidFill>
                <a:latin typeface="Open Sans" panose="020B0606030504020204" pitchFamily="34" charset="0"/>
                <a:ea typeface="Open Sans" panose="020B0606030504020204" pitchFamily="34" charset="0"/>
                <a:cs typeface="Open Sans" panose="020B0606030504020204" pitchFamily="34" charset="0"/>
              </a:rPr>
              <a:t>Savings Account </a:t>
            </a:r>
            <a:r>
              <a:rPr lang="en-US" sz="4400" dirty="0">
                <a:solidFill>
                  <a:srgbClr val="18343B"/>
                </a:solidFill>
                <a:latin typeface="Open Sans" panose="020B0606030504020204" pitchFamily="34" charset="0"/>
                <a:ea typeface="Open Sans" panose="020B0606030504020204" pitchFamily="34" charset="0"/>
                <a:cs typeface="Open Sans" panose="020B0606030504020204" pitchFamily="34" charset="0"/>
              </a:rPr>
              <a:t>(it’s a must &amp; establishes your membership)</a:t>
            </a:r>
          </a:p>
          <a:p>
            <a:pPr marL="1485900" lvl="2" indent="-571500">
              <a:lnSpc>
                <a:spcPct val="150000"/>
              </a:lnSpc>
              <a:spcAft>
                <a:spcPts val="2400"/>
              </a:spcAft>
              <a:buFont typeface="Courier New" panose="02070309020205020404" pitchFamily="49" charset="0"/>
              <a:buChar char="o"/>
            </a:pPr>
            <a:r>
              <a:rPr lang="en-US" sz="4400" b="1" dirty="0">
                <a:solidFill>
                  <a:srgbClr val="18343B"/>
                </a:solidFill>
                <a:latin typeface="Open Sans" panose="020B0606030504020204" pitchFamily="34" charset="0"/>
                <a:ea typeface="Open Sans" panose="020B0606030504020204" pitchFamily="34" charset="0"/>
                <a:cs typeface="Open Sans" panose="020B0606030504020204" pitchFamily="34" charset="0"/>
              </a:rPr>
              <a:t>Checking Account </a:t>
            </a:r>
            <a:r>
              <a:rPr lang="en-US" sz="4400" dirty="0">
                <a:solidFill>
                  <a:srgbClr val="18343B"/>
                </a:solidFill>
                <a:latin typeface="Open Sans" panose="020B0606030504020204" pitchFamily="34" charset="0"/>
                <a:ea typeface="Open Sans" panose="020B0606030504020204" pitchFamily="34" charset="0"/>
                <a:cs typeface="Open Sans" panose="020B0606030504020204" pitchFamily="34" charset="0"/>
              </a:rPr>
              <a:t>(doesn’t mean you need checks – more on that later)</a:t>
            </a:r>
          </a:p>
          <a:p>
            <a:pPr marL="1485900" lvl="2" indent="-571500">
              <a:lnSpc>
                <a:spcPct val="150000"/>
              </a:lnSpc>
              <a:spcAft>
                <a:spcPts val="2400"/>
              </a:spcAft>
              <a:buFont typeface="Courier New" panose="02070309020205020404" pitchFamily="49" charset="0"/>
              <a:buChar char="o"/>
            </a:pPr>
            <a:r>
              <a:rPr lang="en-US" sz="4400" b="1" dirty="0">
                <a:solidFill>
                  <a:srgbClr val="18343B"/>
                </a:solidFill>
                <a:latin typeface="Open Sans" panose="020B0606030504020204" pitchFamily="34" charset="0"/>
                <a:ea typeface="Open Sans" panose="020B0606030504020204" pitchFamily="34" charset="0"/>
                <a:cs typeface="Open Sans" panose="020B0606030504020204" pitchFamily="34" charset="0"/>
              </a:rPr>
              <a:t>Debit Card </a:t>
            </a:r>
            <a:r>
              <a:rPr lang="en-US" sz="4400" dirty="0">
                <a:solidFill>
                  <a:srgbClr val="18343B"/>
                </a:solidFill>
                <a:latin typeface="Open Sans" panose="020B0606030504020204" pitchFamily="34" charset="0"/>
                <a:ea typeface="Open Sans" panose="020B0606030504020204" pitchFamily="34" charset="0"/>
                <a:cs typeface="Open Sans" panose="020B0606030504020204" pitchFamily="34" charset="0"/>
              </a:rPr>
              <a:t>(allows you access to your funds on deposit via ATMs and for everyday purchases)</a:t>
            </a:r>
          </a:p>
          <a:p>
            <a:pPr marL="1485900" lvl="2" indent="-571500">
              <a:lnSpc>
                <a:spcPct val="150000"/>
              </a:lnSpc>
              <a:spcAft>
                <a:spcPts val="2400"/>
              </a:spcAft>
              <a:buFont typeface="Courier New" panose="02070309020205020404" pitchFamily="49" charset="0"/>
              <a:buChar char="o"/>
            </a:pPr>
            <a:r>
              <a:rPr lang="en-US" sz="4400" b="1" dirty="0">
                <a:solidFill>
                  <a:srgbClr val="18343B"/>
                </a:solidFill>
                <a:latin typeface="Open Sans" panose="020B0606030504020204" pitchFamily="34" charset="0"/>
                <a:ea typeface="Open Sans" panose="020B0606030504020204" pitchFamily="34" charset="0"/>
                <a:cs typeface="Open Sans" panose="020B0606030504020204" pitchFamily="34" charset="0"/>
              </a:rPr>
              <a:t>Digital Banking </a:t>
            </a:r>
            <a:r>
              <a:rPr lang="en-US" sz="4400" dirty="0">
                <a:solidFill>
                  <a:srgbClr val="18343B"/>
                </a:solidFill>
                <a:latin typeface="Open Sans" panose="020B0606030504020204" pitchFamily="34" charset="0"/>
                <a:ea typeface="Open Sans" panose="020B0606030504020204" pitchFamily="34" charset="0"/>
                <a:cs typeface="Open Sans" panose="020B0606030504020204" pitchFamily="34" charset="0"/>
              </a:rPr>
              <a:t>(mobile and desktop are available)</a:t>
            </a:r>
          </a:p>
          <a:p>
            <a:pPr marL="1485900" lvl="2" indent="-571500">
              <a:lnSpc>
                <a:spcPct val="150000"/>
              </a:lnSpc>
              <a:spcAft>
                <a:spcPts val="2400"/>
              </a:spcAft>
              <a:buFont typeface="Courier New" panose="02070309020205020404" pitchFamily="49" charset="0"/>
              <a:buChar char="o"/>
            </a:pPr>
            <a:r>
              <a:rPr lang="en-US" sz="4400" dirty="0">
                <a:solidFill>
                  <a:srgbClr val="18343B"/>
                </a:solidFill>
                <a:latin typeface="Open Sans" panose="020B0606030504020204" pitchFamily="34" charset="0"/>
                <a:ea typeface="Open Sans" panose="020B0606030504020204" pitchFamily="34" charset="0"/>
                <a:cs typeface="Open Sans" panose="020B0606030504020204" pitchFamily="34" charset="0"/>
              </a:rPr>
              <a:t>The ability to </a:t>
            </a:r>
            <a:r>
              <a:rPr lang="en-US" sz="4400" b="1" dirty="0">
                <a:solidFill>
                  <a:srgbClr val="18343B"/>
                </a:solidFill>
                <a:latin typeface="Open Sans" panose="020B0606030504020204" pitchFamily="34" charset="0"/>
                <a:ea typeface="Open Sans" panose="020B0606030504020204" pitchFamily="34" charset="0"/>
                <a:cs typeface="Open Sans" panose="020B0606030504020204" pitchFamily="34" charset="0"/>
              </a:rPr>
              <a:t>directly deposit </a:t>
            </a:r>
            <a:r>
              <a:rPr lang="en-US" sz="4400" dirty="0">
                <a:solidFill>
                  <a:srgbClr val="18343B"/>
                </a:solidFill>
                <a:latin typeface="Open Sans" panose="020B0606030504020204" pitchFamily="34" charset="0"/>
                <a:ea typeface="Open Sans" panose="020B0606030504020204" pitchFamily="34" charset="0"/>
                <a:cs typeface="Open Sans" panose="020B0606030504020204" pitchFamily="34" charset="0"/>
              </a:rPr>
              <a:t>your pay if you have a job</a:t>
            </a:r>
          </a:p>
        </p:txBody>
      </p:sp>
    </p:spTree>
    <p:extLst>
      <p:ext uri="{BB962C8B-B14F-4D97-AF65-F5344CB8AC3E}">
        <p14:creationId xmlns:p14="http://schemas.microsoft.com/office/powerpoint/2010/main" val="13255690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18691FC-2E97-3142-AD4A-6EE13F014777}"/>
              </a:ext>
            </a:extLst>
          </p:cNvPr>
          <p:cNvSpPr/>
          <p:nvPr/>
        </p:nvSpPr>
        <p:spPr>
          <a:xfrm>
            <a:off x="1435394" y="2156637"/>
            <a:ext cx="13728406" cy="529173"/>
          </a:xfrm>
          <a:prstGeom prst="rect">
            <a:avLst/>
          </a:prstGeom>
          <a:solidFill>
            <a:srgbClr val="DCEA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BE979E7-29C9-0F4F-B927-EB28C7CD1C05}"/>
              </a:ext>
            </a:extLst>
          </p:cNvPr>
          <p:cNvSpPr txBox="1"/>
          <p:nvPr/>
        </p:nvSpPr>
        <p:spPr>
          <a:xfrm>
            <a:off x="1447800" y="1528227"/>
            <a:ext cx="13716000" cy="1138773"/>
          </a:xfrm>
          <a:prstGeom prst="rect">
            <a:avLst/>
          </a:prstGeom>
          <a:noFill/>
        </p:spPr>
        <p:txBody>
          <a:bodyPr wrap="square" rtlCol="0">
            <a:spAutoFit/>
          </a:bodyPr>
          <a:lstStyle/>
          <a:p>
            <a:r>
              <a:rPr lang="en-US" sz="6800" b="1" dirty="0">
                <a:solidFill>
                  <a:srgbClr val="1A363E"/>
                </a:solidFill>
                <a:latin typeface="Open Sans" panose="020B0606030504020204" pitchFamily="34" charset="0"/>
                <a:ea typeface="Open Sans" panose="020B0606030504020204" pitchFamily="34" charset="0"/>
                <a:cs typeface="Open Sans" panose="020B0606030504020204" pitchFamily="34" charset="0"/>
              </a:rPr>
              <a:t>Taking your account to college</a:t>
            </a:r>
          </a:p>
        </p:txBody>
      </p:sp>
      <p:sp>
        <p:nvSpPr>
          <p:cNvPr id="5" name="TextBox 4">
            <a:extLst>
              <a:ext uri="{FF2B5EF4-FFF2-40B4-BE49-F238E27FC236}">
                <a16:creationId xmlns:a16="http://schemas.microsoft.com/office/drawing/2014/main" id="{3E4B176C-3D74-8E44-A830-4718888875E5}"/>
              </a:ext>
            </a:extLst>
          </p:cNvPr>
          <p:cNvSpPr txBox="1"/>
          <p:nvPr/>
        </p:nvSpPr>
        <p:spPr>
          <a:xfrm>
            <a:off x="1435395" y="3440966"/>
            <a:ext cx="20662605" cy="8217634"/>
          </a:xfrm>
          <a:prstGeom prst="rect">
            <a:avLst/>
          </a:prstGeom>
          <a:noFill/>
        </p:spPr>
        <p:txBody>
          <a:bodyPr wrap="square" rtlCol="0">
            <a:spAutoFit/>
          </a:bodyPr>
          <a:lstStyle/>
          <a:p>
            <a:r>
              <a:rPr lang="en-US" sz="4400" b="1" dirty="0">
                <a:solidFill>
                  <a:srgbClr val="18343B"/>
                </a:solidFill>
                <a:latin typeface="Open Sans" panose="020B0606030504020204" pitchFamily="34" charset="0"/>
                <a:ea typeface="Open Sans" panose="020B0606030504020204" pitchFamily="34" charset="0"/>
                <a:cs typeface="Open Sans" panose="020B0606030504020204" pitchFamily="34" charset="0"/>
              </a:rPr>
              <a:t>We are as accessible as Big Banks</a:t>
            </a:r>
          </a:p>
          <a:p>
            <a:pPr marL="571500" indent="-571500">
              <a:buFont typeface="Arial" panose="020B0604020202020204" pitchFamily="34" charset="0"/>
              <a:buChar char="•"/>
            </a:pPr>
            <a:endParaRPr lang="en-US" sz="4400" dirty="0">
              <a:solidFill>
                <a:srgbClr val="18343B"/>
              </a:solidFill>
              <a:latin typeface="Open Sans" panose="020B0606030504020204" pitchFamily="34" charset="0"/>
              <a:ea typeface="Open Sans" panose="020B0606030504020204" pitchFamily="34" charset="0"/>
              <a:cs typeface="Open Sans" panose="020B0606030504020204" pitchFamily="34" charset="0"/>
            </a:endParaRPr>
          </a:p>
          <a:p>
            <a:pPr marL="571500" indent="-571500">
              <a:buFont typeface="Arial" panose="020B0604020202020204" pitchFamily="34" charset="0"/>
              <a:buChar char="•"/>
            </a:pPr>
            <a:r>
              <a:rPr lang="en-US" sz="4400" dirty="0">
                <a:solidFill>
                  <a:srgbClr val="18343B"/>
                </a:solidFill>
                <a:latin typeface="Open Sans" panose="020B0606030504020204" pitchFamily="34" charset="0"/>
                <a:ea typeface="Open Sans" panose="020B0606030504020204" pitchFamily="34" charset="0"/>
                <a:cs typeface="Open Sans" panose="020B0606030504020204" pitchFamily="34" charset="0"/>
              </a:rPr>
              <a:t>You can go online and access your account anywhere - even deposit a check by taking a photo of it with our mobile app.</a:t>
            </a:r>
          </a:p>
          <a:p>
            <a:pPr marL="571500" indent="-571500">
              <a:buFont typeface="Arial" panose="020B0604020202020204" pitchFamily="34" charset="0"/>
              <a:buChar char="•"/>
            </a:pPr>
            <a:endParaRPr lang="en-US" sz="4400" dirty="0">
              <a:solidFill>
                <a:srgbClr val="18343B"/>
              </a:solidFill>
              <a:latin typeface="Open Sans" panose="020B0606030504020204" pitchFamily="34" charset="0"/>
              <a:ea typeface="Open Sans" panose="020B0606030504020204" pitchFamily="34" charset="0"/>
              <a:cs typeface="Open Sans" panose="020B0606030504020204" pitchFamily="34" charset="0"/>
            </a:endParaRPr>
          </a:p>
          <a:p>
            <a:pPr marL="571500" indent="-571500">
              <a:buFont typeface="Arial" panose="020B0604020202020204" pitchFamily="34" charset="0"/>
              <a:buChar char="•"/>
            </a:pPr>
            <a:r>
              <a:rPr lang="en-US" sz="4400" dirty="0">
                <a:solidFill>
                  <a:srgbClr val="18343B"/>
                </a:solidFill>
                <a:latin typeface="Open Sans" panose="020B0606030504020204" pitchFamily="34" charset="0"/>
                <a:ea typeface="Open Sans" panose="020B0606030504020204" pitchFamily="34" charset="0"/>
                <a:cs typeface="Open Sans" panose="020B0606030504020204" pitchFamily="34" charset="0"/>
              </a:rPr>
              <a:t>Members can instantly transfer money to each other. </a:t>
            </a:r>
          </a:p>
          <a:p>
            <a:pPr marL="571500" indent="-571500">
              <a:buFont typeface="Arial" panose="020B0604020202020204" pitchFamily="34" charset="0"/>
              <a:buChar char="•"/>
            </a:pPr>
            <a:endParaRPr lang="en-US" sz="4400" dirty="0">
              <a:solidFill>
                <a:srgbClr val="18343B"/>
              </a:solidFill>
              <a:latin typeface="Open Sans" panose="020B0606030504020204" pitchFamily="34" charset="0"/>
              <a:ea typeface="Open Sans" panose="020B0606030504020204" pitchFamily="34" charset="0"/>
              <a:cs typeface="Open Sans" panose="020B0606030504020204" pitchFamily="34" charset="0"/>
            </a:endParaRPr>
          </a:p>
          <a:p>
            <a:pPr marL="571500" indent="-571500">
              <a:buFont typeface="Arial" panose="020B0604020202020204" pitchFamily="34" charset="0"/>
              <a:buChar char="•"/>
            </a:pPr>
            <a:r>
              <a:rPr lang="en-US" sz="4400" dirty="0">
                <a:solidFill>
                  <a:srgbClr val="18343B"/>
                </a:solidFill>
                <a:latin typeface="Open Sans" panose="020B0606030504020204" pitchFamily="34" charset="0"/>
                <a:ea typeface="Open Sans" panose="020B0606030504020204" pitchFamily="34" charset="0"/>
                <a:cs typeface="Open Sans" panose="020B0606030504020204" pitchFamily="34" charset="0"/>
              </a:rPr>
              <a:t>If you do find yourself needing to visit a credit union while you’re out of the service area, use our Shared Branching network. </a:t>
            </a:r>
          </a:p>
          <a:p>
            <a:pPr marL="571500" indent="-571500">
              <a:buFont typeface="Arial" panose="020B0604020202020204" pitchFamily="34" charset="0"/>
              <a:buChar char="•"/>
            </a:pPr>
            <a:endParaRPr lang="en-US" sz="4400" dirty="0">
              <a:solidFill>
                <a:srgbClr val="18343B"/>
              </a:solidFill>
              <a:latin typeface="Open Sans" panose="020B0606030504020204" pitchFamily="34" charset="0"/>
              <a:ea typeface="Open Sans" panose="020B0606030504020204" pitchFamily="34" charset="0"/>
              <a:cs typeface="Open Sans" panose="020B0606030504020204" pitchFamily="34" charset="0"/>
            </a:endParaRPr>
          </a:p>
          <a:p>
            <a:pPr marL="571500" indent="-571500">
              <a:buFont typeface="Arial" panose="020B0604020202020204" pitchFamily="34" charset="0"/>
              <a:buChar char="•"/>
            </a:pPr>
            <a:r>
              <a:rPr lang="en-US" sz="4400" dirty="0">
                <a:solidFill>
                  <a:srgbClr val="18343B"/>
                </a:solidFill>
                <a:latin typeface="Open Sans" panose="020B0606030504020204" pitchFamily="34" charset="0"/>
                <a:ea typeface="Open Sans" panose="020B0606030504020204" pitchFamily="34" charset="0"/>
                <a:cs typeface="Open Sans" panose="020B0606030504020204" pitchFamily="34" charset="0"/>
              </a:rPr>
              <a:t>On campus or home for break, you’re likely close to one of our nearly 30,000 surcharge-free ATMs nationwide.</a:t>
            </a:r>
          </a:p>
        </p:txBody>
      </p:sp>
      <p:pic>
        <p:nvPicPr>
          <p:cNvPr id="2" name="Picture 1">
            <a:extLst>
              <a:ext uri="{FF2B5EF4-FFF2-40B4-BE49-F238E27FC236}">
                <a16:creationId xmlns:a16="http://schemas.microsoft.com/office/drawing/2014/main" id="{C6F893A5-E1D9-01C7-2CBC-F63872D20BA1}"/>
              </a:ext>
            </a:extLst>
          </p:cNvPr>
          <p:cNvPicPr>
            <a:picLocks noChangeAspect="1"/>
          </p:cNvPicPr>
          <p:nvPr/>
        </p:nvPicPr>
        <p:blipFill rotWithShape="1">
          <a:blip r:embed="rId3">
            <a:extLst>
              <a:ext uri="{28A0092B-C50C-407E-A947-70E740481C1C}">
                <a14:useLocalDpi xmlns:a14="http://schemas.microsoft.com/office/drawing/2010/main" val="0"/>
              </a:ext>
            </a:extLst>
          </a:blip>
          <a:srcRect l="8463" t="10705" r="11647" b="11302"/>
          <a:stretch/>
        </p:blipFill>
        <p:spPr>
          <a:xfrm>
            <a:off x="18323858" y="407726"/>
            <a:ext cx="4267200" cy="2590799"/>
          </a:xfrm>
          <a:prstGeom prst="rect">
            <a:avLst/>
          </a:prstGeom>
        </p:spPr>
      </p:pic>
    </p:spTree>
    <p:extLst>
      <p:ext uri="{BB962C8B-B14F-4D97-AF65-F5344CB8AC3E}">
        <p14:creationId xmlns:p14="http://schemas.microsoft.com/office/powerpoint/2010/main" val="6470153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CF48945-9764-BD4E-AB1D-3B4D0680E6C7}"/>
              </a:ext>
            </a:extLst>
          </p:cNvPr>
          <p:cNvSpPr/>
          <p:nvPr/>
        </p:nvSpPr>
        <p:spPr>
          <a:xfrm>
            <a:off x="0" y="0"/>
            <a:ext cx="24384000" cy="13716000"/>
          </a:xfrm>
          <a:prstGeom prst="rect">
            <a:avLst/>
          </a:prstGeom>
          <a:solidFill>
            <a:srgbClr val="1A3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AEAC8DC-06F3-1D48-B441-0B22858E4DCC}"/>
              </a:ext>
            </a:extLst>
          </p:cNvPr>
          <p:cNvSpPr/>
          <p:nvPr/>
        </p:nvSpPr>
        <p:spPr>
          <a:xfrm>
            <a:off x="5867400" y="7143928"/>
            <a:ext cx="12649200" cy="762000"/>
          </a:xfrm>
          <a:prstGeom prst="rect">
            <a:avLst/>
          </a:prstGeom>
          <a:solidFill>
            <a:srgbClr val="4E92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D534D70-5A70-B54E-9A7C-AA92F6E46A16}"/>
              </a:ext>
            </a:extLst>
          </p:cNvPr>
          <p:cNvSpPr txBox="1"/>
          <p:nvPr/>
        </p:nvSpPr>
        <p:spPr>
          <a:xfrm>
            <a:off x="28575" y="6309894"/>
            <a:ext cx="24384000" cy="1538883"/>
          </a:xfrm>
          <a:prstGeom prst="rect">
            <a:avLst/>
          </a:prstGeom>
          <a:noFill/>
        </p:spPr>
        <p:txBody>
          <a:bodyPr wrap="square" rtlCol="0">
            <a:spAutoFit/>
          </a:bodyPr>
          <a:lstStyle/>
          <a:p>
            <a:pPr algn="ctr"/>
            <a:r>
              <a:rPr lang="en-US" sz="9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Products &amp; Services</a:t>
            </a:r>
          </a:p>
        </p:txBody>
      </p:sp>
      <p:pic>
        <p:nvPicPr>
          <p:cNvPr id="6" name="Picture 5">
            <a:extLst>
              <a:ext uri="{FF2B5EF4-FFF2-40B4-BE49-F238E27FC236}">
                <a16:creationId xmlns:a16="http://schemas.microsoft.com/office/drawing/2014/main" id="{603F4A3C-3311-B040-A7DA-057E10A7F630}"/>
              </a:ext>
            </a:extLst>
          </p:cNvPr>
          <p:cNvPicPr>
            <a:picLocks noChangeAspect="1"/>
          </p:cNvPicPr>
          <p:nvPr/>
        </p:nvPicPr>
        <p:blipFill>
          <a:blip r:embed="rId3"/>
          <a:stretch>
            <a:fillRect/>
          </a:stretch>
        </p:blipFill>
        <p:spPr>
          <a:xfrm>
            <a:off x="5791200" y="5867400"/>
            <a:ext cx="803486" cy="990599"/>
          </a:xfrm>
          <a:prstGeom prst="rect">
            <a:avLst/>
          </a:prstGeom>
        </p:spPr>
      </p:pic>
    </p:spTree>
    <p:extLst>
      <p:ext uri="{BB962C8B-B14F-4D97-AF65-F5344CB8AC3E}">
        <p14:creationId xmlns:p14="http://schemas.microsoft.com/office/powerpoint/2010/main" val="30043699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EF5A14A-C259-374A-9503-FEA881504093}"/>
              </a:ext>
            </a:extLst>
          </p:cNvPr>
          <p:cNvPicPr>
            <a:picLocks noChangeAspect="1"/>
          </p:cNvPicPr>
          <p:nvPr/>
        </p:nvPicPr>
        <p:blipFill>
          <a:blip r:embed="rId3"/>
          <a:stretch>
            <a:fillRect/>
          </a:stretch>
        </p:blipFill>
        <p:spPr>
          <a:xfrm>
            <a:off x="1792943" y="0"/>
            <a:ext cx="22591058" cy="13716000"/>
          </a:xfrm>
          <a:prstGeom prst="rect">
            <a:avLst/>
          </a:prstGeom>
        </p:spPr>
      </p:pic>
      <p:sp>
        <p:nvSpPr>
          <p:cNvPr id="3" name="TextBox 2">
            <a:extLst>
              <a:ext uri="{FF2B5EF4-FFF2-40B4-BE49-F238E27FC236}">
                <a16:creationId xmlns:a16="http://schemas.microsoft.com/office/drawing/2014/main" id="{7BE979E7-29C9-0F4F-B927-EB28C7CD1C05}"/>
              </a:ext>
            </a:extLst>
          </p:cNvPr>
          <p:cNvSpPr txBox="1"/>
          <p:nvPr/>
        </p:nvSpPr>
        <p:spPr>
          <a:xfrm>
            <a:off x="3009900" y="4965174"/>
            <a:ext cx="18364200" cy="3785652"/>
          </a:xfrm>
          <a:prstGeom prst="rect">
            <a:avLst/>
          </a:prstGeom>
          <a:noFill/>
        </p:spPr>
        <p:txBody>
          <a:bodyPr wrap="square" rtlCol="0">
            <a:spAutoFit/>
          </a:bodyPr>
          <a:lstStyle/>
          <a:p>
            <a:pPr algn="ctr"/>
            <a:r>
              <a:rPr lang="en-US" sz="8000" b="1" dirty="0">
                <a:solidFill>
                  <a:srgbClr val="1A363E"/>
                </a:solidFill>
                <a:latin typeface="Open Sans" panose="020B0606030504020204" pitchFamily="34" charset="0"/>
                <a:ea typeface="Open Sans" panose="020B0606030504020204" pitchFamily="34" charset="0"/>
                <a:cs typeface="Open Sans" panose="020B0606030504020204" pitchFamily="34" charset="0"/>
              </a:rPr>
              <a:t>What </a:t>
            </a:r>
            <a:r>
              <a:rPr lang="en-US" sz="8000" b="1" u="sng" dirty="0">
                <a:solidFill>
                  <a:srgbClr val="1A363E"/>
                </a:solidFill>
                <a:latin typeface="Open Sans" panose="020B0606030504020204" pitchFamily="34" charset="0"/>
                <a:ea typeface="Open Sans" panose="020B0606030504020204" pitchFamily="34" charset="0"/>
                <a:cs typeface="Open Sans" panose="020B0606030504020204" pitchFamily="34" charset="0"/>
              </a:rPr>
              <a:t>type of account </a:t>
            </a:r>
            <a:r>
              <a:rPr lang="en-US" sz="8000" b="1" dirty="0">
                <a:solidFill>
                  <a:srgbClr val="1A363E"/>
                </a:solidFill>
                <a:latin typeface="Open Sans" panose="020B0606030504020204" pitchFamily="34" charset="0"/>
                <a:ea typeface="Open Sans" panose="020B0606030504020204" pitchFamily="34" charset="0"/>
                <a:cs typeface="Open Sans" panose="020B0606030504020204" pitchFamily="34" charset="0"/>
              </a:rPr>
              <a:t>do I need to open with a Credit Union to establish a membership?</a:t>
            </a:r>
          </a:p>
        </p:txBody>
      </p:sp>
      <p:pic>
        <p:nvPicPr>
          <p:cNvPr id="4" name="Picture 3">
            <a:extLst>
              <a:ext uri="{FF2B5EF4-FFF2-40B4-BE49-F238E27FC236}">
                <a16:creationId xmlns:a16="http://schemas.microsoft.com/office/drawing/2014/main" id="{282E3D77-C166-2C4F-BDFD-8EC3E41493D5}"/>
              </a:ext>
            </a:extLst>
          </p:cNvPr>
          <p:cNvPicPr>
            <a:picLocks noChangeAspect="1"/>
          </p:cNvPicPr>
          <p:nvPr/>
        </p:nvPicPr>
        <p:blipFill>
          <a:blip r:embed="rId4"/>
          <a:stretch>
            <a:fillRect/>
          </a:stretch>
        </p:blipFill>
        <p:spPr>
          <a:xfrm>
            <a:off x="3009900" y="4648200"/>
            <a:ext cx="803486" cy="990599"/>
          </a:xfrm>
          <a:prstGeom prst="rect">
            <a:avLst/>
          </a:prstGeom>
        </p:spPr>
      </p:pic>
    </p:spTree>
    <p:extLst>
      <p:ext uri="{BB962C8B-B14F-4D97-AF65-F5344CB8AC3E}">
        <p14:creationId xmlns:p14="http://schemas.microsoft.com/office/powerpoint/2010/main" val="4266764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EF5A14A-C259-374A-9503-FEA881504093}"/>
              </a:ext>
            </a:extLst>
          </p:cNvPr>
          <p:cNvPicPr>
            <a:picLocks noChangeAspect="1"/>
          </p:cNvPicPr>
          <p:nvPr/>
        </p:nvPicPr>
        <p:blipFill>
          <a:blip r:embed="rId3"/>
          <a:stretch>
            <a:fillRect/>
          </a:stretch>
        </p:blipFill>
        <p:spPr>
          <a:xfrm>
            <a:off x="1792943" y="0"/>
            <a:ext cx="22591058" cy="13716000"/>
          </a:xfrm>
          <a:prstGeom prst="rect">
            <a:avLst/>
          </a:prstGeom>
        </p:spPr>
      </p:pic>
      <p:sp>
        <p:nvSpPr>
          <p:cNvPr id="4" name="Rectangle 3">
            <a:extLst>
              <a:ext uri="{FF2B5EF4-FFF2-40B4-BE49-F238E27FC236}">
                <a16:creationId xmlns:a16="http://schemas.microsoft.com/office/drawing/2014/main" id="{A18691FC-2E97-3142-AD4A-6EE13F014777}"/>
              </a:ext>
            </a:extLst>
          </p:cNvPr>
          <p:cNvSpPr/>
          <p:nvPr/>
        </p:nvSpPr>
        <p:spPr>
          <a:xfrm>
            <a:off x="1435394" y="2156637"/>
            <a:ext cx="7772400" cy="529173"/>
          </a:xfrm>
          <a:prstGeom prst="rect">
            <a:avLst/>
          </a:prstGeom>
          <a:solidFill>
            <a:srgbClr val="DCEA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BE979E7-29C9-0F4F-B927-EB28C7CD1C05}"/>
              </a:ext>
            </a:extLst>
          </p:cNvPr>
          <p:cNvSpPr txBox="1"/>
          <p:nvPr/>
        </p:nvSpPr>
        <p:spPr>
          <a:xfrm>
            <a:off x="1447800" y="1528227"/>
            <a:ext cx="7772400" cy="1138773"/>
          </a:xfrm>
          <a:prstGeom prst="rect">
            <a:avLst/>
          </a:prstGeom>
          <a:noFill/>
        </p:spPr>
        <p:txBody>
          <a:bodyPr wrap="square" rtlCol="0">
            <a:spAutoFit/>
          </a:bodyPr>
          <a:lstStyle/>
          <a:p>
            <a:r>
              <a:rPr lang="en-US" sz="6800" b="1" dirty="0">
                <a:solidFill>
                  <a:srgbClr val="1A363E"/>
                </a:solidFill>
                <a:latin typeface="Open Sans" panose="020B0606030504020204" pitchFamily="34" charset="0"/>
                <a:ea typeface="Open Sans" panose="020B0606030504020204" pitchFamily="34" charset="0"/>
                <a:cs typeface="Open Sans" panose="020B0606030504020204" pitchFamily="34" charset="0"/>
              </a:rPr>
              <a:t>Savings Accounts</a:t>
            </a:r>
          </a:p>
        </p:txBody>
      </p:sp>
      <p:sp>
        <p:nvSpPr>
          <p:cNvPr id="5" name="TextBox 4">
            <a:extLst>
              <a:ext uri="{FF2B5EF4-FFF2-40B4-BE49-F238E27FC236}">
                <a16:creationId xmlns:a16="http://schemas.microsoft.com/office/drawing/2014/main" id="{3E4B176C-3D74-8E44-A830-4718888875E5}"/>
              </a:ext>
            </a:extLst>
          </p:cNvPr>
          <p:cNvSpPr txBox="1"/>
          <p:nvPr/>
        </p:nvSpPr>
        <p:spPr>
          <a:xfrm>
            <a:off x="1421217" y="3581400"/>
            <a:ext cx="20662605" cy="9202519"/>
          </a:xfrm>
          <a:prstGeom prst="rect">
            <a:avLst/>
          </a:prstGeom>
          <a:noFill/>
        </p:spPr>
        <p:txBody>
          <a:bodyPr wrap="square" rtlCol="0">
            <a:spAutoFit/>
          </a:bodyPr>
          <a:lstStyle/>
          <a:p>
            <a:r>
              <a:rPr lang="en-US" sz="4400" dirty="0">
                <a:solidFill>
                  <a:srgbClr val="18343B"/>
                </a:solidFill>
                <a:latin typeface="Open Sans" panose="020B0606030504020204" pitchFamily="34" charset="0"/>
                <a:ea typeface="Open Sans" panose="020B0606030504020204" pitchFamily="34" charset="0"/>
                <a:cs typeface="Open Sans" panose="020B0606030504020204" pitchFamily="34" charset="0"/>
              </a:rPr>
              <a:t>A savings account is a basic financial account that allows individuals to deposit money in a secure place while earning interest on the balance:</a:t>
            </a:r>
          </a:p>
          <a:p>
            <a:endParaRPr lang="en-US" sz="4200" dirty="0">
              <a:solidFill>
                <a:srgbClr val="18343B"/>
              </a:solidFill>
              <a:latin typeface="Open Sans" panose="020B0606030504020204" pitchFamily="34" charset="0"/>
              <a:ea typeface="Open Sans" panose="020B0606030504020204" pitchFamily="34" charset="0"/>
              <a:cs typeface="Open Sans" panose="020B0606030504020204" pitchFamily="34" charset="0"/>
            </a:endParaRPr>
          </a:p>
          <a:p>
            <a:pPr marL="571500" indent="-571500">
              <a:buFont typeface="Arial" panose="020B0604020202020204" pitchFamily="34" charset="0"/>
              <a:buChar char="•"/>
            </a:pPr>
            <a:r>
              <a:rPr lang="en-US" sz="4200" b="1" dirty="0">
                <a:solidFill>
                  <a:srgbClr val="18343B"/>
                </a:solidFill>
                <a:latin typeface="Open Sans" panose="020B0606030504020204" pitchFamily="34" charset="0"/>
                <a:ea typeface="Open Sans" panose="020B0606030504020204" pitchFamily="34" charset="0"/>
                <a:cs typeface="Open Sans" panose="020B0606030504020204" pitchFamily="34" charset="0"/>
              </a:rPr>
              <a:t>Deposit and Withdrawal: </a:t>
            </a:r>
            <a:r>
              <a:rPr lang="en-US" sz="4200" dirty="0">
                <a:solidFill>
                  <a:srgbClr val="18343B"/>
                </a:solidFill>
                <a:latin typeface="Open Sans" panose="020B0606030504020204" pitchFamily="34" charset="0"/>
                <a:ea typeface="Open Sans" panose="020B0606030504020204" pitchFamily="34" charset="0"/>
                <a:cs typeface="Open Sans" panose="020B0606030504020204" pitchFamily="34" charset="0"/>
              </a:rPr>
              <a:t>deposit money into your savings account and withdraw funds as needed.</a:t>
            </a:r>
          </a:p>
          <a:p>
            <a:endParaRPr lang="en-US" sz="4200" dirty="0">
              <a:solidFill>
                <a:srgbClr val="18343B"/>
              </a:solidFill>
              <a:latin typeface="Open Sans" panose="020B0606030504020204" pitchFamily="34" charset="0"/>
              <a:ea typeface="Open Sans" panose="020B0606030504020204" pitchFamily="34" charset="0"/>
              <a:cs typeface="Open Sans" panose="020B0606030504020204" pitchFamily="34" charset="0"/>
            </a:endParaRPr>
          </a:p>
          <a:p>
            <a:pPr marL="571500" indent="-571500">
              <a:buFont typeface="Arial" panose="020B0604020202020204" pitchFamily="34" charset="0"/>
              <a:buChar char="•"/>
            </a:pPr>
            <a:r>
              <a:rPr lang="en-US" sz="4200" b="1" dirty="0">
                <a:solidFill>
                  <a:srgbClr val="18343B"/>
                </a:solidFill>
                <a:latin typeface="Open Sans" panose="020B0606030504020204" pitchFamily="34" charset="0"/>
                <a:ea typeface="Open Sans" panose="020B0606030504020204" pitchFamily="34" charset="0"/>
                <a:cs typeface="Open Sans" panose="020B0606030504020204" pitchFamily="34" charset="0"/>
              </a:rPr>
              <a:t>Interest Earnings: </a:t>
            </a:r>
            <a:r>
              <a:rPr lang="en-US" sz="4200" dirty="0">
                <a:solidFill>
                  <a:srgbClr val="18343B"/>
                </a:solidFill>
                <a:latin typeface="Open Sans" panose="020B0606030504020204" pitchFamily="34" charset="0"/>
                <a:ea typeface="Open Sans" panose="020B0606030504020204" pitchFamily="34" charset="0"/>
                <a:cs typeface="Open Sans" panose="020B0606030504020204" pitchFamily="34" charset="0"/>
              </a:rPr>
              <a:t>Savings accounts accrue interest on the balance, which is typically calculated on a monthly or quarterly basis.</a:t>
            </a:r>
          </a:p>
          <a:p>
            <a:endParaRPr lang="en-US" sz="4200" dirty="0">
              <a:solidFill>
                <a:srgbClr val="18343B"/>
              </a:solidFill>
              <a:latin typeface="Open Sans" panose="020B0606030504020204" pitchFamily="34" charset="0"/>
              <a:ea typeface="Open Sans" panose="020B0606030504020204" pitchFamily="34" charset="0"/>
              <a:cs typeface="Open Sans" panose="020B0606030504020204" pitchFamily="34" charset="0"/>
            </a:endParaRPr>
          </a:p>
          <a:p>
            <a:pPr marL="571500" indent="-571500">
              <a:buFont typeface="Arial" panose="020B0604020202020204" pitchFamily="34" charset="0"/>
              <a:buChar char="•"/>
            </a:pPr>
            <a:r>
              <a:rPr lang="en-US" sz="4200" b="1" dirty="0">
                <a:solidFill>
                  <a:srgbClr val="18343B"/>
                </a:solidFill>
                <a:latin typeface="Open Sans" panose="020B0606030504020204" pitchFamily="34" charset="0"/>
                <a:ea typeface="Open Sans" panose="020B0606030504020204" pitchFamily="34" charset="0"/>
                <a:cs typeface="Open Sans" panose="020B0606030504020204" pitchFamily="34" charset="0"/>
              </a:rPr>
              <a:t>Security: </a:t>
            </a:r>
            <a:r>
              <a:rPr lang="en-US" sz="4200" dirty="0">
                <a:solidFill>
                  <a:srgbClr val="18343B"/>
                </a:solidFill>
                <a:latin typeface="Open Sans" panose="020B0606030504020204" pitchFamily="34" charset="0"/>
                <a:ea typeface="Open Sans" panose="020B0606030504020204" pitchFamily="34" charset="0"/>
                <a:cs typeface="Open Sans" panose="020B0606030504020204" pitchFamily="34" charset="0"/>
              </a:rPr>
              <a:t>Savings accounts are considered low-risk and are usually insured by government agencies, providing a level of financial security.</a:t>
            </a:r>
          </a:p>
          <a:p>
            <a:endParaRPr lang="en-US" sz="4200" dirty="0">
              <a:solidFill>
                <a:srgbClr val="18343B"/>
              </a:solidFill>
              <a:latin typeface="Open Sans" panose="020B0606030504020204" pitchFamily="34" charset="0"/>
              <a:ea typeface="Open Sans" panose="020B0606030504020204" pitchFamily="34" charset="0"/>
              <a:cs typeface="Open Sans" panose="020B0606030504020204" pitchFamily="34" charset="0"/>
            </a:endParaRPr>
          </a:p>
          <a:p>
            <a:pPr marL="571500" indent="-571500">
              <a:buFont typeface="Arial" panose="020B0604020202020204" pitchFamily="34" charset="0"/>
              <a:buChar char="•"/>
            </a:pPr>
            <a:r>
              <a:rPr lang="en-US" sz="4200" b="1" dirty="0">
                <a:solidFill>
                  <a:srgbClr val="18343B"/>
                </a:solidFill>
                <a:latin typeface="Open Sans" panose="020B0606030504020204" pitchFamily="34" charset="0"/>
                <a:ea typeface="Open Sans" panose="020B0606030504020204" pitchFamily="34" charset="0"/>
                <a:cs typeface="Open Sans" panose="020B0606030504020204" pitchFamily="34" charset="0"/>
              </a:rPr>
              <a:t>Purpose: </a:t>
            </a:r>
            <a:r>
              <a:rPr lang="en-US" sz="4200" dirty="0">
                <a:solidFill>
                  <a:srgbClr val="18343B"/>
                </a:solidFill>
                <a:latin typeface="Open Sans" panose="020B0606030504020204" pitchFamily="34" charset="0"/>
                <a:ea typeface="Open Sans" panose="020B0606030504020204" pitchFamily="34" charset="0"/>
                <a:cs typeface="Open Sans" panose="020B0606030504020204" pitchFamily="34" charset="0"/>
              </a:rPr>
              <a:t>Savings accounts are ideal for short-term and emergency savings. They provide a safe place to store money while earning a modest return.</a:t>
            </a:r>
          </a:p>
        </p:txBody>
      </p:sp>
    </p:spTree>
    <p:extLst>
      <p:ext uri="{BB962C8B-B14F-4D97-AF65-F5344CB8AC3E}">
        <p14:creationId xmlns:p14="http://schemas.microsoft.com/office/powerpoint/2010/main" val="28805548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EF5A14A-C259-374A-9503-FEA881504093}"/>
              </a:ext>
            </a:extLst>
          </p:cNvPr>
          <p:cNvPicPr>
            <a:picLocks noChangeAspect="1"/>
          </p:cNvPicPr>
          <p:nvPr/>
        </p:nvPicPr>
        <p:blipFill>
          <a:blip r:embed="rId3"/>
          <a:stretch>
            <a:fillRect/>
          </a:stretch>
        </p:blipFill>
        <p:spPr>
          <a:xfrm>
            <a:off x="1792943" y="0"/>
            <a:ext cx="22591058" cy="13716000"/>
          </a:xfrm>
          <a:prstGeom prst="rect">
            <a:avLst/>
          </a:prstGeom>
        </p:spPr>
      </p:pic>
      <p:sp>
        <p:nvSpPr>
          <p:cNvPr id="3" name="TextBox 2">
            <a:extLst>
              <a:ext uri="{FF2B5EF4-FFF2-40B4-BE49-F238E27FC236}">
                <a16:creationId xmlns:a16="http://schemas.microsoft.com/office/drawing/2014/main" id="{7BE979E7-29C9-0F4F-B927-EB28C7CD1C05}"/>
              </a:ext>
            </a:extLst>
          </p:cNvPr>
          <p:cNvSpPr txBox="1"/>
          <p:nvPr/>
        </p:nvSpPr>
        <p:spPr>
          <a:xfrm>
            <a:off x="3009900" y="4965174"/>
            <a:ext cx="18364200" cy="3785652"/>
          </a:xfrm>
          <a:prstGeom prst="rect">
            <a:avLst/>
          </a:prstGeom>
          <a:noFill/>
        </p:spPr>
        <p:txBody>
          <a:bodyPr wrap="square" rtlCol="0">
            <a:spAutoFit/>
          </a:bodyPr>
          <a:lstStyle/>
          <a:p>
            <a:pPr algn="ctr"/>
            <a:r>
              <a:rPr lang="en-US" sz="8000" b="1" dirty="0">
                <a:solidFill>
                  <a:srgbClr val="1A363E"/>
                </a:solidFill>
                <a:latin typeface="Open Sans" panose="020B0606030504020204" pitchFamily="34" charset="0"/>
                <a:ea typeface="Open Sans" panose="020B0606030504020204" pitchFamily="34" charset="0"/>
                <a:cs typeface="Open Sans" panose="020B0606030504020204" pitchFamily="34" charset="0"/>
              </a:rPr>
              <a:t>What is often linked to a checking account, enabling the account owner to make purchases?</a:t>
            </a:r>
          </a:p>
        </p:txBody>
      </p:sp>
      <p:pic>
        <p:nvPicPr>
          <p:cNvPr id="4" name="Picture 3">
            <a:extLst>
              <a:ext uri="{FF2B5EF4-FFF2-40B4-BE49-F238E27FC236}">
                <a16:creationId xmlns:a16="http://schemas.microsoft.com/office/drawing/2014/main" id="{282E3D77-C166-2C4F-BDFD-8EC3E41493D5}"/>
              </a:ext>
            </a:extLst>
          </p:cNvPr>
          <p:cNvPicPr>
            <a:picLocks noChangeAspect="1"/>
          </p:cNvPicPr>
          <p:nvPr/>
        </p:nvPicPr>
        <p:blipFill>
          <a:blip r:embed="rId4"/>
          <a:stretch>
            <a:fillRect/>
          </a:stretch>
        </p:blipFill>
        <p:spPr>
          <a:xfrm>
            <a:off x="3006514" y="4572001"/>
            <a:ext cx="803486" cy="990599"/>
          </a:xfrm>
          <a:prstGeom prst="rect">
            <a:avLst/>
          </a:prstGeom>
        </p:spPr>
      </p:pic>
    </p:spTree>
    <p:extLst>
      <p:ext uri="{BB962C8B-B14F-4D97-AF65-F5344CB8AC3E}">
        <p14:creationId xmlns:p14="http://schemas.microsoft.com/office/powerpoint/2010/main" val="4096526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EF5A14A-C259-374A-9503-FEA881504093}"/>
              </a:ext>
            </a:extLst>
          </p:cNvPr>
          <p:cNvPicPr>
            <a:picLocks noChangeAspect="1"/>
          </p:cNvPicPr>
          <p:nvPr/>
        </p:nvPicPr>
        <p:blipFill>
          <a:blip r:embed="rId3"/>
          <a:stretch>
            <a:fillRect/>
          </a:stretch>
        </p:blipFill>
        <p:spPr>
          <a:xfrm>
            <a:off x="1792943" y="0"/>
            <a:ext cx="22591058" cy="13716000"/>
          </a:xfrm>
          <a:prstGeom prst="rect">
            <a:avLst/>
          </a:prstGeom>
        </p:spPr>
      </p:pic>
      <p:sp>
        <p:nvSpPr>
          <p:cNvPr id="4" name="Rectangle 3">
            <a:extLst>
              <a:ext uri="{FF2B5EF4-FFF2-40B4-BE49-F238E27FC236}">
                <a16:creationId xmlns:a16="http://schemas.microsoft.com/office/drawing/2014/main" id="{A18691FC-2E97-3142-AD4A-6EE13F014777}"/>
              </a:ext>
            </a:extLst>
          </p:cNvPr>
          <p:cNvSpPr/>
          <p:nvPr/>
        </p:nvSpPr>
        <p:spPr>
          <a:xfrm>
            <a:off x="1435394" y="2156637"/>
            <a:ext cx="8470606" cy="529173"/>
          </a:xfrm>
          <a:prstGeom prst="rect">
            <a:avLst/>
          </a:prstGeom>
          <a:solidFill>
            <a:srgbClr val="DCEA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BE979E7-29C9-0F4F-B927-EB28C7CD1C05}"/>
              </a:ext>
            </a:extLst>
          </p:cNvPr>
          <p:cNvSpPr txBox="1"/>
          <p:nvPr/>
        </p:nvSpPr>
        <p:spPr>
          <a:xfrm>
            <a:off x="1447800" y="1528227"/>
            <a:ext cx="8305800" cy="1138773"/>
          </a:xfrm>
          <a:prstGeom prst="rect">
            <a:avLst/>
          </a:prstGeom>
          <a:noFill/>
        </p:spPr>
        <p:txBody>
          <a:bodyPr wrap="square" rtlCol="0">
            <a:spAutoFit/>
          </a:bodyPr>
          <a:lstStyle/>
          <a:p>
            <a:r>
              <a:rPr lang="en-US" sz="6800" b="1" dirty="0">
                <a:solidFill>
                  <a:srgbClr val="1A363E"/>
                </a:solidFill>
                <a:latin typeface="Open Sans" panose="020B0606030504020204" pitchFamily="34" charset="0"/>
                <a:ea typeface="Open Sans" panose="020B0606030504020204" pitchFamily="34" charset="0"/>
                <a:cs typeface="Open Sans" panose="020B0606030504020204" pitchFamily="34" charset="0"/>
              </a:rPr>
              <a:t>Checking Accounts</a:t>
            </a:r>
          </a:p>
        </p:txBody>
      </p:sp>
      <p:sp>
        <p:nvSpPr>
          <p:cNvPr id="5" name="TextBox 4">
            <a:extLst>
              <a:ext uri="{FF2B5EF4-FFF2-40B4-BE49-F238E27FC236}">
                <a16:creationId xmlns:a16="http://schemas.microsoft.com/office/drawing/2014/main" id="{3E4B176C-3D74-8E44-A830-4718888875E5}"/>
              </a:ext>
            </a:extLst>
          </p:cNvPr>
          <p:cNvSpPr txBox="1"/>
          <p:nvPr/>
        </p:nvSpPr>
        <p:spPr>
          <a:xfrm>
            <a:off x="1421217" y="3796106"/>
            <a:ext cx="20662605" cy="9541073"/>
          </a:xfrm>
          <a:prstGeom prst="rect">
            <a:avLst/>
          </a:prstGeom>
          <a:noFill/>
        </p:spPr>
        <p:txBody>
          <a:bodyPr wrap="square" rtlCol="0">
            <a:spAutoFit/>
          </a:bodyPr>
          <a:lstStyle/>
          <a:p>
            <a:r>
              <a:rPr lang="en-US" sz="4400" dirty="0">
                <a:solidFill>
                  <a:srgbClr val="18343B"/>
                </a:solidFill>
                <a:latin typeface="Open Sans" panose="020B0606030504020204" pitchFamily="34" charset="0"/>
                <a:ea typeface="Open Sans" panose="020B0606030504020204" pitchFamily="34" charset="0"/>
                <a:cs typeface="Open Sans" panose="020B0606030504020204" pitchFamily="34" charset="0"/>
              </a:rPr>
              <a:t>A checking account is a type of bank account that is designed for everyday transactions.</a:t>
            </a:r>
          </a:p>
          <a:p>
            <a:endParaRPr lang="en-US" sz="4200" dirty="0">
              <a:solidFill>
                <a:srgbClr val="18343B"/>
              </a:solidFill>
              <a:latin typeface="Open Sans" panose="020B0606030504020204" pitchFamily="34" charset="0"/>
              <a:ea typeface="Open Sans" panose="020B0606030504020204" pitchFamily="34" charset="0"/>
              <a:cs typeface="Open Sans" panose="020B0606030504020204" pitchFamily="34" charset="0"/>
            </a:endParaRPr>
          </a:p>
          <a:p>
            <a:pPr marL="571500" indent="-571500" algn="l">
              <a:buFont typeface="Arial" panose="020B0604020202020204" pitchFamily="34" charset="0"/>
              <a:buChar char="•"/>
            </a:pPr>
            <a:r>
              <a:rPr lang="en-US" sz="4400" b="1" i="0" dirty="0">
                <a:solidFill>
                  <a:srgbClr val="374151"/>
                </a:solidFill>
                <a:effectLst/>
                <a:latin typeface="Open Sans" panose="020B0606030504020204" pitchFamily="34" charset="0"/>
                <a:ea typeface="Open Sans" panose="020B0606030504020204" pitchFamily="34" charset="0"/>
                <a:cs typeface="Open Sans" panose="020B0606030504020204" pitchFamily="34" charset="0"/>
              </a:rPr>
              <a:t>Debit Cards:</a:t>
            </a:r>
            <a:r>
              <a:rPr lang="en-US" sz="4400" b="0" i="0" dirty="0">
                <a:solidFill>
                  <a:srgbClr val="374151"/>
                </a:solidFill>
                <a:effectLst/>
                <a:latin typeface="Open Sans" panose="020B0606030504020204" pitchFamily="34" charset="0"/>
                <a:ea typeface="Open Sans" panose="020B0606030504020204" pitchFamily="34" charset="0"/>
                <a:cs typeface="Open Sans" panose="020B0606030504020204" pitchFamily="34" charset="0"/>
              </a:rPr>
              <a:t> Checking accounts often come with a </a:t>
            </a:r>
            <a:r>
              <a:rPr lang="en-US" sz="4400" b="0" i="1" u="sng" dirty="0">
                <a:solidFill>
                  <a:srgbClr val="374151"/>
                </a:solidFill>
                <a:effectLst/>
                <a:latin typeface="Open Sans" panose="020B0606030504020204" pitchFamily="34" charset="0"/>
                <a:ea typeface="Open Sans" panose="020B0606030504020204" pitchFamily="34" charset="0"/>
                <a:cs typeface="Open Sans" panose="020B0606030504020204" pitchFamily="34" charset="0"/>
              </a:rPr>
              <a:t>debit card </a:t>
            </a:r>
            <a:r>
              <a:rPr lang="en-US" sz="4400" b="0" i="0" dirty="0">
                <a:solidFill>
                  <a:srgbClr val="374151"/>
                </a:solidFill>
                <a:effectLst/>
                <a:latin typeface="Open Sans" panose="020B0606030504020204" pitchFamily="34" charset="0"/>
                <a:ea typeface="Open Sans" panose="020B0606030504020204" pitchFamily="34" charset="0"/>
                <a:cs typeface="Open Sans" panose="020B0606030504020204" pitchFamily="34" charset="0"/>
              </a:rPr>
              <a:t>that allows you to make purchases, both online and in-person, directly from your account. Debit cards are also commonly used to withdraw cash from ATMs.</a:t>
            </a:r>
          </a:p>
          <a:p>
            <a:pPr algn="l"/>
            <a:endParaRPr lang="en-US" sz="4400" b="0" i="0" dirty="0">
              <a:solidFill>
                <a:srgbClr val="374151"/>
              </a:solidFill>
              <a:effectLst/>
              <a:latin typeface="Open Sans" panose="020B0606030504020204" pitchFamily="34" charset="0"/>
              <a:ea typeface="Open Sans" panose="020B0606030504020204" pitchFamily="34" charset="0"/>
              <a:cs typeface="Open Sans" panose="020B0606030504020204" pitchFamily="34" charset="0"/>
            </a:endParaRPr>
          </a:p>
          <a:p>
            <a:pPr marL="571500" indent="-571500" algn="l">
              <a:buFont typeface="Arial" panose="020B0604020202020204" pitchFamily="34" charset="0"/>
              <a:buChar char="•"/>
            </a:pPr>
            <a:r>
              <a:rPr lang="en-US" sz="4400" b="1" i="0" dirty="0">
                <a:solidFill>
                  <a:srgbClr val="374151"/>
                </a:solidFill>
                <a:effectLst/>
                <a:latin typeface="Open Sans" panose="020B0606030504020204" pitchFamily="34" charset="0"/>
                <a:ea typeface="Open Sans" panose="020B0606030504020204" pitchFamily="34" charset="0"/>
                <a:cs typeface="Open Sans" panose="020B0606030504020204" pitchFamily="34" charset="0"/>
              </a:rPr>
              <a:t>Overdraft Protection: </a:t>
            </a:r>
            <a:r>
              <a:rPr lang="en-US" sz="4400" b="0" i="0" dirty="0">
                <a:solidFill>
                  <a:srgbClr val="374151"/>
                </a:solidFill>
                <a:effectLst/>
                <a:latin typeface="Open Sans" panose="020B0606030504020204" pitchFamily="34" charset="0"/>
                <a:ea typeface="Open Sans" panose="020B0606030504020204" pitchFamily="34" charset="0"/>
                <a:cs typeface="Open Sans" panose="020B0606030504020204" pitchFamily="34" charset="0"/>
              </a:rPr>
              <a:t>Many checking accounts offer overdraft protection to prevent transactions that would overdraw your account. This can involve linking your checking account to a savings account or a line of credit.</a:t>
            </a:r>
          </a:p>
          <a:p>
            <a:pPr algn="l"/>
            <a:endParaRPr lang="en-US" sz="4400" b="0" i="0" dirty="0">
              <a:solidFill>
                <a:srgbClr val="374151"/>
              </a:solidFill>
              <a:effectLst/>
              <a:latin typeface="Open Sans" panose="020B0606030504020204" pitchFamily="34" charset="0"/>
              <a:ea typeface="Open Sans" panose="020B0606030504020204" pitchFamily="34" charset="0"/>
              <a:cs typeface="Open Sans" panose="020B0606030504020204" pitchFamily="34" charset="0"/>
            </a:endParaRPr>
          </a:p>
          <a:p>
            <a:pPr marL="571500" indent="-571500" algn="l">
              <a:buFont typeface="Arial" panose="020B0604020202020204" pitchFamily="34" charset="0"/>
              <a:buChar char="•"/>
            </a:pPr>
            <a:r>
              <a:rPr lang="en-US" sz="4400" b="1" i="0" dirty="0">
                <a:solidFill>
                  <a:srgbClr val="374151"/>
                </a:solidFill>
                <a:effectLst/>
                <a:latin typeface="Open Sans" panose="020B0606030504020204" pitchFamily="34" charset="0"/>
                <a:ea typeface="Open Sans" panose="020B0606030504020204" pitchFamily="34" charset="0"/>
                <a:cs typeface="Open Sans" panose="020B0606030504020204" pitchFamily="34" charset="0"/>
              </a:rPr>
              <a:t>Rewards Options: </a:t>
            </a:r>
            <a:r>
              <a:rPr lang="en-US" sz="4400" i="0" dirty="0">
                <a:solidFill>
                  <a:srgbClr val="374151"/>
                </a:solidFill>
                <a:effectLst/>
                <a:latin typeface="Open Sans" panose="020B0606030504020204" pitchFamily="34" charset="0"/>
                <a:ea typeface="Open Sans" panose="020B0606030504020204" pitchFamily="34" charset="0"/>
                <a:cs typeface="Open Sans" panose="020B0606030504020204" pitchFamily="34" charset="0"/>
              </a:rPr>
              <a:t>Some credit unions offer free rewards with their checking accounts, such as cash back, interest, or ATM fee refunds. </a:t>
            </a:r>
          </a:p>
          <a:p>
            <a:pPr algn="l"/>
            <a:endParaRPr lang="en-US" sz="4400" b="0" i="0" dirty="0">
              <a:solidFill>
                <a:srgbClr val="374151"/>
              </a:solidFill>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2014589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CF48945-9764-BD4E-AB1D-3B4D0680E6C7}"/>
              </a:ext>
            </a:extLst>
          </p:cNvPr>
          <p:cNvSpPr/>
          <p:nvPr/>
        </p:nvSpPr>
        <p:spPr>
          <a:xfrm>
            <a:off x="0" y="0"/>
            <a:ext cx="24384000" cy="13716000"/>
          </a:xfrm>
          <a:prstGeom prst="rect">
            <a:avLst/>
          </a:prstGeom>
          <a:solidFill>
            <a:srgbClr val="1A3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AEAC8DC-06F3-1D48-B441-0B22858E4DCC}"/>
              </a:ext>
            </a:extLst>
          </p:cNvPr>
          <p:cNvSpPr/>
          <p:nvPr/>
        </p:nvSpPr>
        <p:spPr>
          <a:xfrm>
            <a:off x="5299287" y="7069349"/>
            <a:ext cx="13826914" cy="762000"/>
          </a:xfrm>
          <a:prstGeom prst="rect">
            <a:avLst/>
          </a:prstGeom>
          <a:solidFill>
            <a:srgbClr val="4E92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D534D70-5A70-B54E-9A7C-AA92F6E46A16}"/>
              </a:ext>
            </a:extLst>
          </p:cNvPr>
          <p:cNvSpPr txBox="1"/>
          <p:nvPr/>
        </p:nvSpPr>
        <p:spPr>
          <a:xfrm>
            <a:off x="0" y="6233517"/>
            <a:ext cx="24384000" cy="1538883"/>
          </a:xfrm>
          <a:prstGeom prst="rect">
            <a:avLst/>
          </a:prstGeom>
          <a:noFill/>
        </p:spPr>
        <p:txBody>
          <a:bodyPr wrap="square" rtlCol="0">
            <a:spAutoFit/>
          </a:bodyPr>
          <a:lstStyle/>
          <a:p>
            <a:pPr algn="ctr"/>
            <a:r>
              <a:rPr lang="en-US" sz="9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Let’s talk about Loans</a:t>
            </a:r>
          </a:p>
        </p:txBody>
      </p:sp>
      <p:pic>
        <p:nvPicPr>
          <p:cNvPr id="6" name="Picture 5">
            <a:extLst>
              <a:ext uri="{FF2B5EF4-FFF2-40B4-BE49-F238E27FC236}">
                <a16:creationId xmlns:a16="http://schemas.microsoft.com/office/drawing/2014/main" id="{603F4A3C-3311-B040-A7DA-057E10A7F630}"/>
              </a:ext>
            </a:extLst>
          </p:cNvPr>
          <p:cNvPicPr>
            <a:picLocks noChangeAspect="1"/>
          </p:cNvPicPr>
          <p:nvPr/>
        </p:nvPicPr>
        <p:blipFill>
          <a:blip r:embed="rId3"/>
          <a:stretch>
            <a:fillRect/>
          </a:stretch>
        </p:blipFill>
        <p:spPr>
          <a:xfrm>
            <a:off x="5063914" y="5791200"/>
            <a:ext cx="803486" cy="990599"/>
          </a:xfrm>
          <a:prstGeom prst="rect">
            <a:avLst/>
          </a:prstGeom>
        </p:spPr>
      </p:pic>
    </p:spTree>
    <p:extLst>
      <p:ext uri="{BB962C8B-B14F-4D97-AF65-F5344CB8AC3E}">
        <p14:creationId xmlns:p14="http://schemas.microsoft.com/office/powerpoint/2010/main" val="35470354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EF5A14A-C259-374A-9503-FEA881504093}"/>
              </a:ext>
            </a:extLst>
          </p:cNvPr>
          <p:cNvPicPr>
            <a:picLocks noChangeAspect="1"/>
          </p:cNvPicPr>
          <p:nvPr/>
        </p:nvPicPr>
        <p:blipFill>
          <a:blip r:embed="rId3"/>
          <a:stretch>
            <a:fillRect/>
          </a:stretch>
        </p:blipFill>
        <p:spPr>
          <a:xfrm>
            <a:off x="1792943" y="0"/>
            <a:ext cx="22591058" cy="13716000"/>
          </a:xfrm>
          <a:prstGeom prst="rect">
            <a:avLst/>
          </a:prstGeom>
        </p:spPr>
      </p:pic>
      <p:sp>
        <p:nvSpPr>
          <p:cNvPr id="3" name="TextBox 2">
            <a:extLst>
              <a:ext uri="{FF2B5EF4-FFF2-40B4-BE49-F238E27FC236}">
                <a16:creationId xmlns:a16="http://schemas.microsoft.com/office/drawing/2014/main" id="{7BE979E7-29C9-0F4F-B927-EB28C7CD1C05}"/>
              </a:ext>
            </a:extLst>
          </p:cNvPr>
          <p:cNvSpPr txBox="1"/>
          <p:nvPr/>
        </p:nvSpPr>
        <p:spPr>
          <a:xfrm>
            <a:off x="3009900" y="4965174"/>
            <a:ext cx="18364200" cy="2554545"/>
          </a:xfrm>
          <a:prstGeom prst="rect">
            <a:avLst/>
          </a:prstGeom>
          <a:noFill/>
        </p:spPr>
        <p:txBody>
          <a:bodyPr wrap="square" rtlCol="0">
            <a:spAutoFit/>
          </a:bodyPr>
          <a:lstStyle/>
          <a:p>
            <a:pPr algn="ctr"/>
            <a:r>
              <a:rPr lang="en-US" sz="8000" b="1" dirty="0">
                <a:solidFill>
                  <a:srgbClr val="1A363E"/>
                </a:solidFill>
                <a:latin typeface="Open Sans" panose="020B0606030504020204" pitchFamily="34" charset="0"/>
                <a:ea typeface="Open Sans" panose="020B0606030504020204" pitchFamily="34" charset="0"/>
                <a:cs typeface="Open Sans" panose="020B0606030504020204" pitchFamily="34" charset="0"/>
              </a:rPr>
              <a:t>What is a loan and when might it be a good idea to take out a loan?</a:t>
            </a:r>
          </a:p>
        </p:txBody>
      </p:sp>
      <p:pic>
        <p:nvPicPr>
          <p:cNvPr id="4" name="Picture 3">
            <a:extLst>
              <a:ext uri="{FF2B5EF4-FFF2-40B4-BE49-F238E27FC236}">
                <a16:creationId xmlns:a16="http://schemas.microsoft.com/office/drawing/2014/main" id="{282E3D77-C166-2C4F-BDFD-8EC3E41493D5}"/>
              </a:ext>
            </a:extLst>
          </p:cNvPr>
          <p:cNvPicPr>
            <a:picLocks noChangeAspect="1"/>
          </p:cNvPicPr>
          <p:nvPr/>
        </p:nvPicPr>
        <p:blipFill>
          <a:blip r:embed="rId4"/>
          <a:stretch>
            <a:fillRect/>
          </a:stretch>
        </p:blipFill>
        <p:spPr>
          <a:xfrm>
            <a:off x="3311314" y="4572001"/>
            <a:ext cx="803486" cy="990599"/>
          </a:xfrm>
          <a:prstGeom prst="rect">
            <a:avLst/>
          </a:prstGeom>
        </p:spPr>
      </p:pic>
    </p:spTree>
    <p:extLst>
      <p:ext uri="{BB962C8B-B14F-4D97-AF65-F5344CB8AC3E}">
        <p14:creationId xmlns:p14="http://schemas.microsoft.com/office/powerpoint/2010/main" val="3673591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CF48945-9764-BD4E-AB1D-3B4D0680E6C7}"/>
              </a:ext>
            </a:extLst>
          </p:cNvPr>
          <p:cNvSpPr/>
          <p:nvPr/>
        </p:nvSpPr>
        <p:spPr>
          <a:xfrm>
            <a:off x="0" y="0"/>
            <a:ext cx="24384000" cy="13716000"/>
          </a:xfrm>
          <a:prstGeom prst="rect">
            <a:avLst/>
          </a:prstGeom>
          <a:solidFill>
            <a:srgbClr val="1A3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AEAC8DC-06F3-1D48-B441-0B22858E4DCC}"/>
              </a:ext>
            </a:extLst>
          </p:cNvPr>
          <p:cNvSpPr/>
          <p:nvPr/>
        </p:nvSpPr>
        <p:spPr>
          <a:xfrm>
            <a:off x="9144000" y="7086600"/>
            <a:ext cx="6172200" cy="624483"/>
          </a:xfrm>
          <a:prstGeom prst="rect">
            <a:avLst/>
          </a:prstGeom>
          <a:solidFill>
            <a:srgbClr val="4E92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D534D70-5A70-B54E-9A7C-AA92F6E46A16}"/>
              </a:ext>
            </a:extLst>
          </p:cNvPr>
          <p:cNvSpPr txBox="1"/>
          <p:nvPr/>
        </p:nvSpPr>
        <p:spPr>
          <a:xfrm>
            <a:off x="6572250" y="6172200"/>
            <a:ext cx="11239500" cy="1538883"/>
          </a:xfrm>
          <a:prstGeom prst="rect">
            <a:avLst/>
          </a:prstGeom>
          <a:noFill/>
        </p:spPr>
        <p:txBody>
          <a:bodyPr wrap="square" rtlCol="0">
            <a:spAutoFit/>
          </a:bodyPr>
          <a:lstStyle/>
          <a:p>
            <a:pPr algn="ctr"/>
            <a:r>
              <a:rPr lang="en-US" sz="9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Welcome</a:t>
            </a:r>
          </a:p>
        </p:txBody>
      </p:sp>
      <p:pic>
        <p:nvPicPr>
          <p:cNvPr id="6" name="Picture 5">
            <a:extLst>
              <a:ext uri="{FF2B5EF4-FFF2-40B4-BE49-F238E27FC236}">
                <a16:creationId xmlns:a16="http://schemas.microsoft.com/office/drawing/2014/main" id="{603F4A3C-3311-B040-A7DA-057E10A7F630}"/>
              </a:ext>
            </a:extLst>
          </p:cNvPr>
          <p:cNvPicPr>
            <a:picLocks noChangeAspect="1"/>
          </p:cNvPicPr>
          <p:nvPr/>
        </p:nvPicPr>
        <p:blipFill>
          <a:blip r:embed="rId3"/>
          <a:stretch>
            <a:fillRect/>
          </a:stretch>
        </p:blipFill>
        <p:spPr>
          <a:xfrm>
            <a:off x="8915400" y="5905499"/>
            <a:ext cx="609600" cy="751562"/>
          </a:xfrm>
          <a:prstGeom prst="rect">
            <a:avLst/>
          </a:prstGeom>
        </p:spPr>
      </p:pic>
    </p:spTree>
    <p:extLst>
      <p:ext uri="{BB962C8B-B14F-4D97-AF65-F5344CB8AC3E}">
        <p14:creationId xmlns:p14="http://schemas.microsoft.com/office/powerpoint/2010/main" val="42828307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9AD7E0D-6BFE-B145-8976-8D9DFDE73E08}"/>
              </a:ext>
            </a:extLst>
          </p:cNvPr>
          <p:cNvPicPr>
            <a:picLocks noChangeAspect="1"/>
          </p:cNvPicPr>
          <p:nvPr/>
        </p:nvPicPr>
        <p:blipFill>
          <a:blip r:embed="rId3"/>
          <a:stretch>
            <a:fillRect/>
          </a:stretch>
        </p:blipFill>
        <p:spPr>
          <a:xfrm>
            <a:off x="1792943" y="0"/>
            <a:ext cx="22591058" cy="13716000"/>
          </a:xfrm>
          <a:prstGeom prst="rect">
            <a:avLst/>
          </a:prstGeom>
        </p:spPr>
      </p:pic>
      <p:sp>
        <p:nvSpPr>
          <p:cNvPr id="4" name="Rectangle 3">
            <a:extLst>
              <a:ext uri="{FF2B5EF4-FFF2-40B4-BE49-F238E27FC236}">
                <a16:creationId xmlns:a16="http://schemas.microsoft.com/office/drawing/2014/main" id="{A18691FC-2E97-3142-AD4A-6EE13F014777}"/>
              </a:ext>
            </a:extLst>
          </p:cNvPr>
          <p:cNvSpPr/>
          <p:nvPr/>
        </p:nvSpPr>
        <p:spPr>
          <a:xfrm>
            <a:off x="1435393" y="2156637"/>
            <a:ext cx="8686801" cy="529173"/>
          </a:xfrm>
          <a:prstGeom prst="rect">
            <a:avLst/>
          </a:prstGeom>
          <a:solidFill>
            <a:srgbClr val="DCEA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BE979E7-29C9-0F4F-B927-EB28C7CD1C05}"/>
              </a:ext>
            </a:extLst>
          </p:cNvPr>
          <p:cNvSpPr txBox="1"/>
          <p:nvPr/>
        </p:nvSpPr>
        <p:spPr>
          <a:xfrm>
            <a:off x="1447800" y="1528227"/>
            <a:ext cx="8686800" cy="1138773"/>
          </a:xfrm>
          <a:prstGeom prst="rect">
            <a:avLst/>
          </a:prstGeom>
          <a:noFill/>
        </p:spPr>
        <p:txBody>
          <a:bodyPr wrap="square" rtlCol="0">
            <a:spAutoFit/>
          </a:bodyPr>
          <a:lstStyle/>
          <a:p>
            <a:r>
              <a:rPr lang="en-US" sz="6800" b="1" dirty="0">
                <a:solidFill>
                  <a:srgbClr val="1A363E"/>
                </a:solidFill>
                <a:latin typeface="Open Sans" panose="020B0606030504020204" pitchFamily="34" charset="0"/>
                <a:ea typeface="Open Sans" panose="020B0606030504020204" pitchFamily="34" charset="0"/>
                <a:cs typeface="Open Sans" panose="020B0606030504020204" pitchFamily="34" charset="0"/>
              </a:rPr>
              <a:t>Basics about Loans</a:t>
            </a:r>
          </a:p>
        </p:txBody>
      </p:sp>
      <p:sp>
        <p:nvSpPr>
          <p:cNvPr id="5" name="TextBox 4">
            <a:extLst>
              <a:ext uri="{FF2B5EF4-FFF2-40B4-BE49-F238E27FC236}">
                <a16:creationId xmlns:a16="http://schemas.microsoft.com/office/drawing/2014/main" id="{3E4B176C-3D74-8E44-A830-4718888875E5}"/>
              </a:ext>
            </a:extLst>
          </p:cNvPr>
          <p:cNvSpPr txBox="1"/>
          <p:nvPr/>
        </p:nvSpPr>
        <p:spPr>
          <a:xfrm>
            <a:off x="1435395" y="3048000"/>
            <a:ext cx="20662605" cy="8894743"/>
          </a:xfrm>
          <a:prstGeom prst="rect">
            <a:avLst/>
          </a:prstGeom>
          <a:noFill/>
        </p:spPr>
        <p:txBody>
          <a:bodyPr wrap="square" rtlCol="0">
            <a:spAutoFit/>
          </a:bodyPr>
          <a:lstStyle/>
          <a:p>
            <a:pPr marL="571500" indent="-571500">
              <a:buFont typeface="Arial" panose="020B0604020202020204" pitchFamily="34" charset="0"/>
              <a:buChar char="•"/>
            </a:pPr>
            <a:r>
              <a:rPr lang="en-US" sz="4400" dirty="0">
                <a:solidFill>
                  <a:srgbClr val="1A363E"/>
                </a:solidFill>
                <a:latin typeface="Open Sans" panose="020B0606030504020204" pitchFamily="34" charset="0"/>
                <a:ea typeface="Open Sans" panose="020B0606030504020204" pitchFamily="34" charset="0"/>
                <a:cs typeface="Open Sans" panose="020B0606030504020204" pitchFamily="34" charset="0"/>
              </a:rPr>
              <a:t>Loans help finance some of our biggest goals in life.</a:t>
            </a:r>
          </a:p>
          <a:p>
            <a:pPr marL="1485900" lvl="2" indent="-571500">
              <a:buFont typeface="Arial" panose="020B0604020202020204" pitchFamily="34" charset="0"/>
              <a:buChar char="•"/>
            </a:pPr>
            <a:r>
              <a:rPr lang="en-US" sz="4400" dirty="0">
                <a:solidFill>
                  <a:srgbClr val="1A363E"/>
                </a:solidFill>
                <a:latin typeface="Open Sans" panose="020B0606030504020204" pitchFamily="34" charset="0"/>
                <a:ea typeface="Open Sans" panose="020B0606030504020204" pitchFamily="34" charset="0"/>
                <a:cs typeface="Open Sans" panose="020B0606030504020204" pitchFamily="34" charset="0"/>
              </a:rPr>
              <a:t>Student loans for tuition</a:t>
            </a:r>
          </a:p>
          <a:p>
            <a:pPr marL="1485900" lvl="2" indent="-571500">
              <a:buFont typeface="Arial" panose="020B0604020202020204" pitchFamily="34" charset="0"/>
              <a:buChar char="•"/>
            </a:pPr>
            <a:r>
              <a:rPr lang="en-US" sz="4400" dirty="0">
                <a:solidFill>
                  <a:srgbClr val="1A363E"/>
                </a:solidFill>
                <a:latin typeface="Open Sans" panose="020B0606030504020204" pitchFamily="34" charset="0"/>
                <a:ea typeface="Open Sans" panose="020B0606030504020204" pitchFamily="34" charset="0"/>
                <a:cs typeface="Open Sans" panose="020B0606030504020204" pitchFamily="34" charset="0"/>
              </a:rPr>
              <a:t>Mortgages for buying property</a:t>
            </a:r>
          </a:p>
          <a:p>
            <a:pPr marL="1485900" lvl="2" indent="-571500">
              <a:buFont typeface="Arial" panose="020B0604020202020204" pitchFamily="34" charset="0"/>
              <a:buChar char="•"/>
            </a:pPr>
            <a:r>
              <a:rPr lang="en-US" sz="4400" dirty="0">
                <a:solidFill>
                  <a:srgbClr val="1A363E"/>
                </a:solidFill>
                <a:latin typeface="Open Sans" panose="020B0606030504020204" pitchFamily="34" charset="0"/>
                <a:ea typeface="Open Sans" panose="020B0606030504020204" pitchFamily="34" charset="0"/>
                <a:cs typeface="Open Sans" panose="020B0606030504020204" pitchFamily="34" charset="0"/>
              </a:rPr>
              <a:t>Auto loans for getting a vehicle</a:t>
            </a:r>
          </a:p>
          <a:p>
            <a:pPr marL="1485900" lvl="2" indent="-571500">
              <a:buFont typeface="Arial" panose="020B0604020202020204" pitchFamily="34" charset="0"/>
              <a:buChar char="•"/>
            </a:pPr>
            <a:r>
              <a:rPr lang="en-US" sz="4400" dirty="0">
                <a:solidFill>
                  <a:srgbClr val="1A363E"/>
                </a:solidFill>
                <a:latin typeface="Open Sans" panose="020B0606030504020204" pitchFamily="34" charset="0"/>
                <a:ea typeface="Open Sans" panose="020B0606030504020204" pitchFamily="34" charset="0"/>
                <a:cs typeface="Open Sans" panose="020B0606030504020204" pitchFamily="34" charset="0"/>
              </a:rPr>
              <a:t>Personal loans for unexpected costs</a:t>
            </a:r>
          </a:p>
          <a:p>
            <a:pPr marL="1485900" lvl="2" indent="-571500">
              <a:buFont typeface="Arial" panose="020B0604020202020204" pitchFamily="34" charset="0"/>
              <a:buChar char="•"/>
            </a:pPr>
            <a:r>
              <a:rPr lang="en-US" sz="4400" dirty="0">
                <a:solidFill>
                  <a:srgbClr val="1A363E"/>
                </a:solidFill>
                <a:latin typeface="Open Sans" panose="020B0606030504020204" pitchFamily="34" charset="0"/>
                <a:ea typeface="Open Sans" panose="020B0606030504020204" pitchFamily="34" charset="0"/>
                <a:cs typeface="Open Sans" panose="020B0606030504020204" pitchFamily="34" charset="0"/>
              </a:rPr>
              <a:t>Small business loans for entrepreneurs</a:t>
            </a:r>
          </a:p>
          <a:p>
            <a:pPr marL="1485900" lvl="2" indent="-571500">
              <a:buFont typeface="Arial" panose="020B0604020202020204" pitchFamily="34" charset="0"/>
              <a:buChar char="•"/>
            </a:pPr>
            <a:r>
              <a:rPr lang="en-US" sz="4400" dirty="0">
                <a:solidFill>
                  <a:srgbClr val="1A363E"/>
                </a:solidFill>
                <a:latin typeface="Open Sans" panose="020B0606030504020204" pitchFamily="34" charset="0"/>
                <a:ea typeface="Open Sans" panose="020B0606030504020204" pitchFamily="34" charset="0"/>
                <a:cs typeface="Open Sans" panose="020B0606030504020204" pitchFamily="34" charset="0"/>
              </a:rPr>
              <a:t>Credit Cards for everyday purchases </a:t>
            </a:r>
          </a:p>
          <a:p>
            <a:pPr marL="1485900" lvl="2" indent="-571500">
              <a:buFont typeface="Arial" panose="020B0604020202020204" pitchFamily="34" charset="0"/>
              <a:buChar char="•"/>
            </a:pPr>
            <a:r>
              <a:rPr lang="en-US" sz="4400" dirty="0">
                <a:solidFill>
                  <a:srgbClr val="1A363E"/>
                </a:solidFill>
                <a:latin typeface="Open Sans" panose="020B0606030504020204" pitchFamily="34" charset="0"/>
                <a:ea typeface="Open Sans" panose="020B0606030504020204" pitchFamily="34" charset="0"/>
                <a:cs typeface="Open Sans" panose="020B0606030504020204" pitchFamily="34" charset="0"/>
              </a:rPr>
              <a:t>Payday loans (don’t recommend)</a:t>
            </a:r>
          </a:p>
          <a:p>
            <a:pPr marL="571500" indent="-571500">
              <a:buFont typeface="Arial" panose="020B0604020202020204" pitchFamily="34" charset="0"/>
              <a:buChar char="•"/>
            </a:pPr>
            <a:endParaRPr lang="en-US" sz="4400" dirty="0">
              <a:solidFill>
                <a:srgbClr val="1A363E"/>
              </a:solidFill>
              <a:latin typeface="Open Sans" panose="020B0606030504020204" pitchFamily="34" charset="0"/>
              <a:ea typeface="Open Sans" panose="020B0606030504020204" pitchFamily="34" charset="0"/>
              <a:cs typeface="Open Sans" panose="020B0606030504020204" pitchFamily="34" charset="0"/>
            </a:endParaRPr>
          </a:p>
          <a:p>
            <a:pPr marL="571500" indent="-571500">
              <a:buFont typeface="Arial" panose="020B0604020202020204" pitchFamily="34" charset="0"/>
              <a:buChar char="•"/>
            </a:pPr>
            <a:r>
              <a:rPr lang="en-US" sz="4400" dirty="0">
                <a:solidFill>
                  <a:srgbClr val="1A363E"/>
                </a:solidFill>
                <a:latin typeface="Open Sans" panose="020B0606030504020204" pitchFamily="34" charset="0"/>
                <a:ea typeface="Open Sans" panose="020B0606030504020204" pitchFamily="34" charset="0"/>
                <a:cs typeface="Open Sans" panose="020B0606030504020204" pitchFamily="34" charset="0"/>
              </a:rPr>
              <a:t>A loan is also one of the biggest financial commitments we make in our lifetime.</a:t>
            </a:r>
          </a:p>
          <a:p>
            <a:r>
              <a:rPr lang="en-US" sz="4400" b="1" dirty="0">
                <a:solidFill>
                  <a:srgbClr val="18343B"/>
                </a:solidFill>
                <a:latin typeface="Open Sans" panose="020B0606030504020204" pitchFamily="34" charset="0"/>
                <a:ea typeface="Open Sans" panose="020B0606030504020204" pitchFamily="34" charset="0"/>
                <a:cs typeface="Open Sans" panose="020B0606030504020204" pitchFamily="34" charset="0"/>
              </a:rPr>
              <a:t> </a:t>
            </a:r>
          </a:p>
          <a:p>
            <a:r>
              <a:rPr lang="en-US" sz="4400" b="1" dirty="0">
                <a:solidFill>
                  <a:srgbClr val="18343B"/>
                </a:solidFill>
                <a:latin typeface="Open Sans" panose="020B0606030504020204" pitchFamily="34" charset="0"/>
                <a:ea typeface="Open Sans" panose="020B0606030504020204" pitchFamily="34" charset="0"/>
                <a:cs typeface="Open Sans" panose="020B0606030504020204" pitchFamily="34" charset="0"/>
              </a:rPr>
              <a:t>Let’s breakdown a loan…</a:t>
            </a:r>
          </a:p>
        </p:txBody>
      </p:sp>
    </p:spTree>
    <p:extLst>
      <p:ext uri="{BB962C8B-B14F-4D97-AF65-F5344CB8AC3E}">
        <p14:creationId xmlns:p14="http://schemas.microsoft.com/office/powerpoint/2010/main" val="41212886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EF5A14A-C259-374A-9503-FEA881504093}"/>
              </a:ext>
            </a:extLst>
          </p:cNvPr>
          <p:cNvPicPr>
            <a:picLocks noChangeAspect="1"/>
          </p:cNvPicPr>
          <p:nvPr/>
        </p:nvPicPr>
        <p:blipFill>
          <a:blip r:embed="rId3"/>
          <a:stretch>
            <a:fillRect/>
          </a:stretch>
        </p:blipFill>
        <p:spPr>
          <a:xfrm>
            <a:off x="1786457" y="-1"/>
            <a:ext cx="22591058" cy="13716000"/>
          </a:xfrm>
          <a:prstGeom prst="rect">
            <a:avLst/>
          </a:prstGeom>
        </p:spPr>
      </p:pic>
      <p:sp>
        <p:nvSpPr>
          <p:cNvPr id="3" name="TextBox 2">
            <a:extLst>
              <a:ext uri="{FF2B5EF4-FFF2-40B4-BE49-F238E27FC236}">
                <a16:creationId xmlns:a16="http://schemas.microsoft.com/office/drawing/2014/main" id="{7BE979E7-29C9-0F4F-B927-EB28C7CD1C05}"/>
              </a:ext>
            </a:extLst>
          </p:cNvPr>
          <p:cNvSpPr txBox="1"/>
          <p:nvPr/>
        </p:nvSpPr>
        <p:spPr>
          <a:xfrm>
            <a:off x="3009900" y="5580727"/>
            <a:ext cx="18364200" cy="2554545"/>
          </a:xfrm>
          <a:prstGeom prst="rect">
            <a:avLst/>
          </a:prstGeom>
          <a:noFill/>
        </p:spPr>
        <p:txBody>
          <a:bodyPr wrap="square" rtlCol="0">
            <a:spAutoFit/>
          </a:bodyPr>
          <a:lstStyle/>
          <a:p>
            <a:pPr algn="ctr"/>
            <a:r>
              <a:rPr lang="en-US" sz="8000" b="1" dirty="0">
                <a:solidFill>
                  <a:srgbClr val="1A363E"/>
                </a:solidFill>
                <a:latin typeface="Open Sans" panose="020B0606030504020204" pitchFamily="34" charset="0"/>
                <a:ea typeface="Open Sans" panose="020B0606030504020204" pitchFamily="34" charset="0"/>
                <a:cs typeface="Open Sans" panose="020B0606030504020204" pitchFamily="34" charset="0"/>
              </a:rPr>
              <a:t>In terms of loans &amp; credit, </a:t>
            </a:r>
          </a:p>
          <a:p>
            <a:pPr algn="ctr"/>
            <a:r>
              <a:rPr lang="en-US" sz="8000" b="1" dirty="0">
                <a:solidFill>
                  <a:srgbClr val="1A363E"/>
                </a:solidFill>
                <a:latin typeface="Open Sans" panose="020B0606030504020204" pitchFamily="34" charset="0"/>
                <a:ea typeface="Open Sans" panose="020B0606030504020204" pitchFamily="34" charset="0"/>
                <a:cs typeface="Open Sans" panose="020B0606030504020204" pitchFamily="34" charset="0"/>
              </a:rPr>
              <a:t>what does </a:t>
            </a:r>
            <a:r>
              <a:rPr lang="en-US" sz="8000" b="1" u="sng" dirty="0">
                <a:solidFill>
                  <a:srgbClr val="1A363E"/>
                </a:solidFill>
                <a:latin typeface="Open Sans" panose="020B0606030504020204" pitchFamily="34" charset="0"/>
                <a:ea typeface="Open Sans" panose="020B0606030504020204" pitchFamily="34" charset="0"/>
                <a:cs typeface="Open Sans" panose="020B0606030504020204" pitchFamily="34" charset="0"/>
              </a:rPr>
              <a:t>APR</a:t>
            </a:r>
            <a:r>
              <a:rPr lang="en-US" sz="8000" b="1" dirty="0">
                <a:solidFill>
                  <a:srgbClr val="1A363E"/>
                </a:solidFill>
                <a:latin typeface="Open Sans" panose="020B0606030504020204" pitchFamily="34" charset="0"/>
                <a:ea typeface="Open Sans" panose="020B0606030504020204" pitchFamily="34" charset="0"/>
                <a:cs typeface="Open Sans" panose="020B0606030504020204" pitchFamily="34" charset="0"/>
              </a:rPr>
              <a:t> stand for?</a:t>
            </a:r>
          </a:p>
        </p:txBody>
      </p:sp>
      <p:pic>
        <p:nvPicPr>
          <p:cNvPr id="4" name="Picture 3">
            <a:extLst>
              <a:ext uri="{FF2B5EF4-FFF2-40B4-BE49-F238E27FC236}">
                <a16:creationId xmlns:a16="http://schemas.microsoft.com/office/drawing/2014/main" id="{1164C047-5AA9-BA47-A254-D4CA6C114C98}"/>
              </a:ext>
            </a:extLst>
          </p:cNvPr>
          <p:cNvPicPr>
            <a:picLocks noChangeAspect="1"/>
          </p:cNvPicPr>
          <p:nvPr/>
        </p:nvPicPr>
        <p:blipFill>
          <a:blip r:embed="rId4"/>
          <a:stretch>
            <a:fillRect/>
          </a:stretch>
        </p:blipFill>
        <p:spPr>
          <a:xfrm>
            <a:off x="5029200" y="5181601"/>
            <a:ext cx="803486" cy="990599"/>
          </a:xfrm>
          <a:prstGeom prst="rect">
            <a:avLst/>
          </a:prstGeom>
        </p:spPr>
      </p:pic>
    </p:spTree>
    <p:extLst>
      <p:ext uri="{BB962C8B-B14F-4D97-AF65-F5344CB8AC3E}">
        <p14:creationId xmlns:p14="http://schemas.microsoft.com/office/powerpoint/2010/main" val="28193782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9AD7E0D-6BFE-B145-8976-8D9DFDE73E08}"/>
              </a:ext>
            </a:extLst>
          </p:cNvPr>
          <p:cNvPicPr>
            <a:picLocks noChangeAspect="1"/>
          </p:cNvPicPr>
          <p:nvPr/>
        </p:nvPicPr>
        <p:blipFill>
          <a:blip r:embed="rId3"/>
          <a:stretch>
            <a:fillRect/>
          </a:stretch>
        </p:blipFill>
        <p:spPr>
          <a:xfrm>
            <a:off x="1792942" y="0"/>
            <a:ext cx="22591058" cy="13716000"/>
          </a:xfrm>
          <a:prstGeom prst="rect">
            <a:avLst/>
          </a:prstGeom>
        </p:spPr>
      </p:pic>
      <p:sp>
        <p:nvSpPr>
          <p:cNvPr id="4" name="Rectangle 3">
            <a:extLst>
              <a:ext uri="{FF2B5EF4-FFF2-40B4-BE49-F238E27FC236}">
                <a16:creationId xmlns:a16="http://schemas.microsoft.com/office/drawing/2014/main" id="{A18691FC-2E97-3142-AD4A-6EE13F014777}"/>
              </a:ext>
            </a:extLst>
          </p:cNvPr>
          <p:cNvSpPr/>
          <p:nvPr/>
        </p:nvSpPr>
        <p:spPr>
          <a:xfrm>
            <a:off x="1435393" y="2156637"/>
            <a:ext cx="8546807" cy="529173"/>
          </a:xfrm>
          <a:prstGeom prst="rect">
            <a:avLst/>
          </a:prstGeom>
          <a:solidFill>
            <a:srgbClr val="DCEA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BE979E7-29C9-0F4F-B927-EB28C7CD1C05}"/>
              </a:ext>
            </a:extLst>
          </p:cNvPr>
          <p:cNvSpPr txBox="1"/>
          <p:nvPr/>
        </p:nvSpPr>
        <p:spPr>
          <a:xfrm>
            <a:off x="1447800" y="1528227"/>
            <a:ext cx="8534400" cy="1138773"/>
          </a:xfrm>
          <a:prstGeom prst="rect">
            <a:avLst/>
          </a:prstGeom>
          <a:noFill/>
        </p:spPr>
        <p:txBody>
          <a:bodyPr wrap="square" rtlCol="0">
            <a:spAutoFit/>
          </a:bodyPr>
          <a:lstStyle/>
          <a:p>
            <a:r>
              <a:rPr lang="en-US" sz="6800" b="1" dirty="0">
                <a:solidFill>
                  <a:srgbClr val="1A363E"/>
                </a:solidFill>
                <a:latin typeface="Open Sans" panose="020B0606030504020204" pitchFamily="34" charset="0"/>
                <a:ea typeface="Open Sans" panose="020B0606030504020204" pitchFamily="34" charset="0"/>
                <a:cs typeface="Open Sans" panose="020B0606030504020204" pitchFamily="34" charset="0"/>
              </a:rPr>
              <a:t>Basics about Loans</a:t>
            </a:r>
          </a:p>
        </p:txBody>
      </p:sp>
      <p:sp>
        <p:nvSpPr>
          <p:cNvPr id="5" name="TextBox 4">
            <a:extLst>
              <a:ext uri="{FF2B5EF4-FFF2-40B4-BE49-F238E27FC236}">
                <a16:creationId xmlns:a16="http://schemas.microsoft.com/office/drawing/2014/main" id="{3E4B176C-3D74-8E44-A830-4718888875E5}"/>
              </a:ext>
            </a:extLst>
          </p:cNvPr>
          <p:cNvSpPr txBox="1"/>
          <p:nvPr/>
        </p:nvSpPr>
        <p:spPr>
          <a:xfrm>
            <a:off x="1435395" y="3203674"/>
            <a:ext cx="20662605" cy="7540526"/>
          </a:xfrm>
          <a:prstGeom prst="rect">
            <a:avLst/>
          </a:prstGeom>
          <a:noFill/>
        </p:spPr>
        <p:txBody>
          <a:bodyPr wrap="square" rtlCol="0">
            <a:spAutoFit/>
          </a:bodyPr>
          <a:lstStyle/>
          <a:p>
            <a:r>
              <a:rPr lang="en-US" sz="4400" b="1" dirty="0">
                <a:solidFill>
                  <a:srgbClr val="18343B"/>
                </a:solidFill>
                <a:latin typeface="Open Sans" panose="020B0606030504020204" pitchFamily="34" charset="0"/>
                <a:ea typeface="Open Sans" panose="020B0606030504020204" pitchFamily="34" charset="0"/>
                <a:cs typeface="Open Sans" panose="020B0606030504020204" pitchFamily="34" charset="0"/>
              </a:rPr>
              <a:t>Principal</a:t>
            </a:r>
            <a:r>
              <a:rPr lang="en-US" sz="4400" dirty="0">
                <a:solidFill>
                  <a:srgbClr val="18343B"/>
                </a:solidFill>
                <a:latin typeface="Open Sans" panose="020B0606030504020204" pitchFamily="34" charset="0"/>
                <a:ea typeface="Open Sans" panose="020B0606030504020204" pitchFamily="34" charset="0"/>
                <a:cs typeface="Open Sans" panose="020B0606030504020204" pitchFamily="34" charset="0"/>
              </a:rPr>
              <a:t> – that’s the amount you’re borrowing</a:t>
            </a:r>
          </a:p>
          <a:p>
            <a:endParaRPr lang="en-US" sz="4400" dirty="0">
              <a:solidFill>
                <a:srgbClr val="18343B"/>
              </a:solidFill>
              <a:latin typeface="Open Sans" panose="020B0606030504020204" pitchFamily="34" charset="0"/>
              <a:ea typeface="Open Sans" panose="020B0606030504020204" pitchFamily="34" charset="0"/>
              <a:cs typeface="Open Sans" panose="020B0606030504020204" pitchFamily="34" charset="0"/>
            </a:endParaRPr>
          </a:p>
          <a:p>
            <a:r>
              <a:rPr lang="en-US" sz="4400" b="1" dirty="0">
                <a:solidFill>
                  <a:srgbClr val="18343B"/>
                </a:solidFill>
                <a:latin typeface="Open Sans" panose="020B0606030504020204" pitchFamily="34" charset="0"/>
                <a:ea typeface="Open Sans" panose="020B0606030504020204" pitchFamily="34" charset="0"/>
                <a:cs typeface="Open Sans" panose="020B0606030504020204" pitchFamily="34" charset="0"/>
              </a:rPr>
              <a:t>Interest rate or Annual Percentage Rate (APR) </a:t>
            </a:r>
            <a:r>
              <a:rPr lang="en-US" sz="4400" dirty="0">
                <a:solidFill>
                  <a:srgbClr val="18343B"/>
                </a:solidFill>
                <a:latin typeface="Open Sans" panose="020B0606030504020204" pitchFamily="34" charset="0"/>
                <a:ea typeface="Open Sans" panose="020B0606030504020204" pitchFamily="34" charset="0"/>
                <a:cs typeface="Open Sans" panose="020B0606030504020204" pitchFamily="34" charset="0"/>
              </a:rPr>
              <a:t>– that’s a percentage that your financial institution charges you for lending you the money</a:t>
            </a:r>
          </a:p>
          <a:p>
            <a:endParaRPr lang="en-US" sz="4400" dirty="0">
              <a:solidFill>
                <a:srgbClr val="18343B"/>
              </a:solidFill>
              <a:latin typeface="Open Sans" panose="020B0606030504020204" pitchFamily="34" charset="0"/>
              <a:ea typeface="Open Sans" panose="020B0606030504020204" pitchFamily="34" charset="0"/>
              <a:cs typeface="Open Sans" panose="020B0606030504020204" pitchFamily="34" charset="0"/>
            </a:endParaRPr>
          </a:p>
          <a:p>
            <a:r>
              <a:rPr lang="en-US" sz="4400" b="1" dirty="0">
                <a:solidFill>
                  <a:srgbClr val="18343B"/>
                </a:solidFill>
                <a:latin typeface="Open Sans" panose="020B0606030504020204" pitchFamily="34" charset="0"/>
                <a:ea typeface="Open Sans" panose="020B0606030504020204" pitchFamily="34" charset="0"/>
                <a:cs typeface="Open Sans" panose="020B0606030504020204" pitchFamily="34" charset="0"/>
              </a:rPr>
              <a:t>Term</a:t>
            </a:r>
            <a:r>
              <a:rPr lang="en-US" sz="4400" dirty="0">
                <a:solidFill>
                  <a:srgbClr val="18343B"/>
                </a:solidFill>
                <a:latin typeface="Open Sans" panose="020B0606030504020204" pitchFamily="34" charset="0"/>
                <a:ea typeface="Open Sans" panose="020B0606030504020204" pitchFamily="34" charset="0"/>
                <a:cs typeface="Open Sans" panose="020B0606030504020204" pitchFamily="34" charset="0"/>
              </a:rPr>
              <a:t> – that’s the amount of time you have to pay it all back</a:t>
            </a:r>
          </a:p>
          <a:p>
            <a:endParaRPr lang="en-US" sz="4400" dirty="0">
              <a:solidFill>
                <a:srgbClr val="18343B"/>
              </a:solidFill>
              <a:latin typeface="Open Sans" panose="020B0606030504020204" pitchFamily="34" charset="0"/>
              <a:ea typeface="Open Sans" panose="020B0606030504020204" pitchFamily="34" charset="0"/>
              <a:cs typeface="Open Sans" panose="020B0606030504020204" pitchFamily="34" charset="0"/>
            </a:endParaRPr>
          </a:p>
          <a:p>
            <a:r>
              <a:rPr lang="en-US" sz="4400" dirty="0">
                <a:solidFill>
                  <a:srgbClr val="18343B"/>
                </a:solidFill>
                <a:latin typeface="Open Sans" panose="020B0606030504020204" pitchFamily="34" charset="0"/>
                <a:ea typeface="Open Sans" panose="020B0606030504020204" pitchFamily="34" charset="0"/>
                <a:cs typeface="Open Sans" panose="020B0606030504020204" pitchFamily="34" charset="0"/>
              </a:rPr>
              <a:t>Loans can either be </a:t>
            </a:r>
            <a:r>
              <a:rPr lang="en-US" sz="4400" b="1" dirty="0">
                <a:solidFill>
                  <a:srgbClr val="18343B"/>
                </a:solidFill>
                <a:latin typeface="Open Sans" panose="020B0606030504020204" pitchFamily="34" charset="0"/>
                <a:ea typeface="Open Sans" panose="020B0606030504020204" pitchFamily="34" charset="0"/>
                <a:cs typeface="Open Sans" panose="020B0606030504020204" pitchFamily="34" charset="0"/>
              </a:rPr>
              <a:t>secured</a:t>
            </a:r>
            <a:r>
              <a:rPr lang="en-US" sz="4400" dirty="0">
                <a:solidFill>
                  <a:srgbClr val="18343B"/>
                </a:solidFill>
                <a:latin typeface="Open Sans" panose="020B0606030504020204" pitchFamily="34" charset="0"/>
                <a:ea typeface="Open Sans" panose="020B0606030504020204" pitchFamily="34" charset="0"/>
                <a:cs typeface="Open Sans" panose="020B0606030504020204" pitchFamily="34" charset="0"/>
              </a:rPr>
              <a:t> or </a:t>
            </a:r>
            <a:r>
              <a:rPr lang="en-US" sz="4400" b="1" dirty="0">
                <a:solidFill>
                  <a:srgbClr val="18343B"/>
                </a:solidFill>
                <a:latin typeface="Open Sans" panose="020B0606030504020204" pitchFamily="34" charset="0"/>
                <a:ea typeface="Open Sans" panose="020B0606030504020204" pitchFamily="34" charset="0"/>
                <a:cs typeface="Open Sans" panose="020B0606030504020204" pitchFamily="34" charset="0"/>
              </a:rPr>
              <a:t>unsecured</a:t>
            </a:r>
            <a:r>
              <a:rPr lang="en-US" sz="4400" dirty="0">
                <a:solidFill>
                  <a:srgbClr val="18343B"/>
                </a:solidFill>
                <a:latin typeface="Open Sans" panose="020B0606030504020204" pitchFamily="34" charset="0"/>
                <a:ea typeface="Open Sans" panose="020B0606030504020204" pitchFamily="34" charset="0"/>
                <a:cs typeface="Open Sans" panose="020B0606030504020204" pitchFamily="34" charset="0"/>
              </a:rPr>
              <a:t> depending on whether they’re protected by collateral. </a:t>
            </a:r>
          </a:p>
          <a:p>
            <a:pPr marL="571500" indent="-571500">
              <a:buFont typeface="Arial" panose="020B0604020202020204" pitchFamily="34" charset="0"/>
              <a:buChar char="•"/>
            </a:pPr>
            <a:endParaRPr lang="en-US" sz="4400" dirty="0">
              <a:solidFill>
                <a:srgbClr val="18343B"/>
              </a:solidFill>
              <a:latin typeface="Open Sans" panose="020B0606030504020204" pitchFamily="34" charset="0"/>
              <a:ea typeface="Open Sans" panose="020B0606030504020204" pitchFamily="34" charset="0"/>
              <a:cs typeface="Open Sans" panose="020B0606030504020204" pitchFamily="34" charset="0"/>
            </a:endParaRPr>
          </a:p>
          <a:p>
            <a:pPr marL="571500" indent="-571500">
              <a:buFont typeface="Arial" panose="020B0604020202020204" pitchFamily="34" charset="0"/>
              <a:buChar char="•"/>
            </a:pPr>
            <a:endParaRPr lang="en-US" sz="4400" dirty="0">
              <a:solidFill>
                <a:srgbClr val="18343B"/>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2" name="Table 6">
            <a:extLst>
              <a:ext uri="{FF2B5EF4-FFF2-40B4-BE49-F238E27FC236}">
                <a16:creationId xmlns:a16="http://schemas.microsoft.com/office/drawing/2014/main" id="{CDBC0CAA-0F83-034F-8946-607D5EC4A552}"/>
              </a:ext>
            </a:extLst>
          </p:cNvPr>
          <p:cNvGraphicFramePr>
            <a:graphicFrameLocks noGrp="1"/>
          </p:cNvGraphicFramePr>
          <p:nvPr>
            <p:extLst>
              <p:ext uri="{D42A27DB-BD31-4B8C-83A1-F6EECF244321}">
                <p14:modId xmlns:p14="http://schemas.microsoft.com/office/powerpoint/2010/main" val="2067440712"/>
              </p:ext>
            </p:extLst>
          </p:nvPr>
        </p:nvGraphicFramePr>
        <p:xfrm>
          <a:off x="1473200" y="9829800"/>
          <a:ext cx="8509000" cy="3048000"/>
        </p:xfrm>
        <a:graphic>
          <a:graphicData uri="http://schemas.openxmlformats.org/drawingml/2006/table">
            <a:tbl>
              <a:tblPr firstRow="1" bandRow="1">
                <a:tableStyleId>{073A0DAA-6AF3-43AB-8588-CEC1D06C72B9}</a:tableStyleId>
              </a:tblPr>
              <a:tblGrid>
                <a:gridCol w="8509000">
                  <a:extLst>
                    <a:ext uri="{9D8B030D-6E8A-4147-A177-3AD203B41FA5}">
                      <a16:colId xmlns:a16="http://schemas.microsoft.com/office/drawing/2014/main" val="1411279288"/>
                    </a:ext>
                  </a:extLst>
                </a:gridCol>
              </a:tblGrid>
              <a:tr h="944880">
                <a:tc>
                  <a:txBody>
                    <a:bodyPr/>
                    <a:lstStyle/>
                    <a:p>
                      <a:pPr algn="ctr"/>
                      <a:r>
                        <a:rPr lang="en-US" sz="4400" dirty="0"/>
                        <a:t>SECURED LOAN</a:t>
                      </a:r>
                    </a:p>
                  </a:txBody>
                  <a:tcPr>
                    <a:solidFill>
                      <a:srgbClr val="4E9290"/>
                    </a:solidFill>
                  </a:tcPr>
                </a:tc>
                <a:extLst>
                  <a:ext uri="{0D108BD9-81ED-4DB2-BD59-A6C34878D82A}">
                    <a16:rowId xmlns:a16="http://schemas.microsoft.com/office/drawing/2014/main" val="15572093"/>
                  </a:ext>
                </a:extLst>
              </a:tr>
              <a:tr h="1778306">
                <a:tc>
                  <a:txBody>
                    <a:bodyPr/>
                    <a:lstStyle/>
                    <a:p>
                      <a:pPr marL="285750" indent="-285750">
                        <a:buFont typeface="Arial" panose="020B0604020202020204" pitchFamily="34" charset="0"/>
                        <a:buChar char="•"/>
                      </a:pPr>
                      <a:r>
                        <a:rPr lang="en-US" sz="4400" kern="1200" dirty="0">
                          <a:solidFill>
                            <a:srgbClr val="1A363E"/>
                          </a:solidFill>
                          <a:effectLst/>
                          <a:latin typeface="Open Sans" panose="020B0606030504020204" pitchFamily="34" charset="0"/>
                          <a:ea typeface="Open Sans" panose="020B0606030504020204" pitchFamily="34" charset="0"/>
                          <a:cs typeface="Open Sans" panose="020B0606030504020204" pitchFamily="34" charset="0"/>
                        </a:rPr>
                        <a:t>Requires </a:t>
                      </a:r>
                      <a:r>
                        <a:rPr lang="en-US" sz="4400" b="1" kern="1200" dirty="0">
                          <a:solidFill>
                            <a:srgbClr val="1A363E"/>
                          </a:solidFill>
                          <a:effectLst/>
                          <a:latin typeface="Open Sans" panose="020B0606030504020204" pitchFamily="34" charset="0"/>
                          <a:ea typeface="Open Sans" panose="020B0606030504020204" pitchFamily="34" charset="0"/>
                          <a:cs typeface="Open Sans" panose="020B0606030504020204" pitchFamily="34" charset="0"/>
                        </a:rPr>
                        <a:t>collateral</a:t>
                      </a:r>
                    </a:p>
                    <a:p>
                      <a:pPr marL="285750" indent="-285750">
                        <a:buFont typeface="Arial" panose="020B0604020202020204" pitchFamily="34" charset="0"/>
                        <a:buChar char="•"/>
                      </a:pPr>
                      <a:r>
                        <a:rPr lang="en-US" sz="4400" kern="1200" dirty="0">
                          <a:solidFill>
                            <a:srgbClr val="1A363E"/>
                          </a:solidFill>
                          <a:effectLst/>
                          <a:latin typeface="Open Sans" panose="020B0606030504020204" pitchFamily="34" charset="0"/>
                          <a:ea typeface="Open Sans" panose="020B0606030504020204" pitchFamily="34" charset="0"/>
                          <a:cs typeface="Open Sans" panose="020B0606030504020204" pitchFamily="34" charset="0"/>
                        </a:rPr>
                        <a:t>Tends to have </a:t>
                      </a:r>
                      <a:r>
                        <a:rPr lang="en-US" sz="4400" b="1" kern="1200" dirty="0">
                          <a:solidFill>
                            <a:srgbClr val="1A363E"/>
                          </a:solidFill>
                          <a:effectLst/>
                          <a:latin typeface="Open Sans" panose="020B0606030504020204" pitchFamily="34" charset="0"/>
                          <a:ea typeface="Open Sans" panose="020B0606030504020204" pitchFamily="34" charset="0"/>
                          <a:cs typeface="Open Sans" panose="020B0606030504020204" pitchFamily="34" charset="0"/>
                        </a:rPr>
                        <a:t>lower interest</a:t>
                      </a:r>
                    </a:p>
                    <a:p>
                      <a:pPr marL="285750" indent="-285750">
                        <a:buFont typeface="Arial" panose="020B0604020202020204" pitchFamily="34" charset="0"/>
                        <a:buChar char="•"/>
                      </a:pPr>
                      <a:r>
                        <a:rPr lang="en-US" sz="4400" kern="1200" dirty="0">
                          <a:solidFill>
                            <a:srgbClr val="1A363E"/>
                          </a:solidFill>
                          <a:effectLst/>
                          <a:latin typeface="Open Sans" panose="020B0606030504020204" pitchFamily="34" charset="0"/>
                          <a:ea typeface="Open Sans" panose="020B0606030504020204" pitchFamily="34" charset="0"/>
                          <a:cs typeface="Open Sans" panose="020B0606030504020204" pitchFamily="34" charset="0"/>
                        </a:rPr>
                        <a:t>Usually, </a:t>
                      </a:r>
                      <a:r>
                        <a:rPr lang="en-US" sz="4400" b="1" kern="1200" dirty="0">
                          <a:solidFill>
                            <a:srgbClr val="1A363E"/>
                          </a:solidFill>
                          <a:effectLst/>
                          <a:latin typeface="Open Sans" panose="020B0606030504020204" pitchFamily="34" charset="0"/>
                          <a:ea typeface="Open Sans" panose="020B0606030504020204" pitchFamily="34" charset="0"/>
                          <a:cs typeface="Open Sans" panose="020B0606030504020204" pitchFamily="34" charset="0"/>
                        </a:rPr>
                        <a:t>longer term</a:t>
                      </a:r>
                    </a:p>
                  </a:txBody>
                  <a:tcPr>
                    <a:noFill/>
                  </a:tcPr>
                </a:tc>
                <a:extLst>
                  <a:ext uri="{0D108BD9-81ED-4DB2-BD59-A6C34878D82A}">
                    <a16:rowId xmlns:a16="http://schemas.microsoft.com/office/drawing/2014/main" val="1047065338"/>
                  </a:ext>
                </a:extLst>
              </a:tr>
            </a:tbl>
          </a:graphicData>
        </a:graphic>
      </p:graphicFrame>
      <p:graphicFrame>
        <p:nvGraphicFramePr>
          <p:cNvPr id="7" name="Table 6">
            <a:extLst>
              <a:ext uri="{FF2B5EF4-FFF2-40B4-BE49-F238E27FC236}">
                <a16:creationId xmlns:a16="http://schemas.microsoft.com/office/drawing/2014/main" id="{11F5AC0B-2869-B845-867F-6A2B6172ECBA}"/>
              </a:ext>
            </a:extLst>
          </p:cNvPr>
          <p:cNvGraphicFramePr>
            <a:graphicFrameLocks noGrp="1"/>
          </p:cNvGraphicFramePr>
          <p:nvPr>
            <p:extLst>
              <p:ext uri="{D42A27DB-BD31-4B8C-83A1-F6EECF244321}">
                <p14:modId xmlns:p14="http://schemas.microsoft.com/office/powerpoint/2010/main" val="2039262067"/>
              </p:ext>
            </p:extLst>
          </p:nvPr>
        </p:nvGraphicFramePr>
        <p:xfrm>
          <a:off x="12192000" y="9819240"/>
          <a:ext cx="8509000" cy="3058560"/>
        </p:xfrm>
        <a:graphic>
          <a:graphicData uri="http://schemas.openxmlformats.org/drawingml/2006/table">
            <a:tbl>
              <a:tblPr firstRow="1" bandRow="1">
                <a:tableStyleId>{073A0DAA-6AF3-43AB-8588-CEC1D06C72B9}</a:tableStyleId>
              </a:tblPr>
              <a:tblGrid>
                <a:gridCol w="8509000">
                  <a:extLst>
                    <a:ext uri="{9D8B030D-6E8A-4147-A177-3AD203B41FA5}">
                      <a16:colId xmlns:a16="http://schemas.microsoft.com/office/drawing/2014/main" val="1411279288"/>
                    </a:ext>
                  </a:extLst>
                </a:gridCol>
              </a:tblGrid>
              <a:tr h="955440">
                <a:tc>
                  <a:txBody>
                    <a:bodyPr/>
                    <a:lstStyle/>
                    <a:p>
                      <a:pPr algn="ctr"/>
                      <a:r>
                        <a:rPr lang="en-US" sz="4400" dirty="0"/>
                        <a:t>UNSECURED LOAN</a:t>
                      </a:r>
                    </a:p>
                  </a:txBody>
                  <a:tcPr>
                    <a:solidFill>
                      <a:srgbClr val="4E9290"/>
                    </a:solidFill>
                  </a:tcPr>
                </a:tc>
                <a:extLst>
                  <a:ext uri="{0D108BD9-81ED-4DB2-BD59-A6C34878D82A}">
                    <a16:rowId xmlns:a16="http://schemas.microsoft.com/office/drawing/2014/main" val="15572093"/>
                  </a:ext>
                </a:extLst>
              </a:tr>
              <a:tr h="1778306">
                <a:tc>
                  <a:txBody>
                    <a:bodyPr/>
                    <a:lstStyle/>
                    <a:p>
                      <a:pPr marL="285750" indent="-285750">
                        <a:buFont typeface="Arial" panose="020B0604020202020204" pitchFamily="34" charset="0"/>
                        <a:buChar char="•"/>
                      </a:pPr>
                      <a:r>
                        <a:rPr lang="en-US" sz="4400" b="1" kern="1200" dirty="0">
                          <a:solidFill>
                            <a:srgbClr val="1A363E"/>
                          </a:solidFill>
                          <a:effectLst/>
                          <a:latin typeface="Open Sans" panose="020B0606030504020204" pitchFamily="34" charset="0"/>
                          <a:ea typeface="Open Sans" panose="020B0606030504020204" pitchFamily="34" charset="0"/>
                          <a:cs typeface="Open Sans" panose="020B0606030504020204" pitchFamily="34" charset="0"/>
                        </a:rPr>
                        <a:t>No collateral </a:t>
                      </a:r>
                      <a:r>
                        <a:rPr lang="en-US" sz="4400" kern="1200" dirty="0">
                          <a:solidFill>
                            <a:srgbClr val="1A363E"/>
                          </a:solidFill>
                          <a:effectLst/>
                          <a:latin typeface="Open Sans" panose="020B0606030504020204" pitchFamily="34" charset="0"/>
                          <a:ea typeface="Open Sans" panose="020B0606030504020204" pitchFamily="34" charset="0"/>
                          <a:cs typeface="Open Sans" panose="020B0606030504020204" pitchFamily="34" charset="0"/>
                        </a:rPr>
                        <a:t>required</a:t>
                      </a:r>
                    </a:p>
                    <a:p>
                      <a:pPr marL="285750" indent="-285750">
                        <a:buFont typeface="Arial" panose="020B0604020202020204" pitchFamily="34" charset="0"/>
                        <a:buChar char="•"/>
                      </a:pPr>
                      <a:r>
                        <a:rPr lang="en-US" sz="4400" kern="1200" dirty="0">
                          <a:solidFill>
                            <a:srgbClr val="1A363E"/>
                          </a:solidFill>
                          <a:effectLst/>
                          <a:latin typeface="Open Sans" panose="020B0606030504020204" pitchFamily="34" charset="0"/>
                          <a:ea typeface="Open Sans" panose="020B0606030504020204" pitchFamily="34" charset="0"/>
                          <a:cs typeface="Open Sans" panose="020B0606030504020204" pitchFamily="34" charset="0"/>
                        </a:rPr>
                        <a:t>Tends to have </a:t>
                      </a:r>
                      <a:r>
                        <a:rPr lang="en-US" sz="4400" b="1" kern="1200" dirty="0">
                          <a:solidFill>
                            <a:srgbClr val="1A363E"/>
                          </a:solidFill>
                          <a:effectLst/>
                          <a:latin typeface="Open Sans" panose="020B0606030504020204" pitchFamily="34" charset="0"/>
                          <a:ea typeface="Open Sans" panose="020B0606030504020204" pitchFamily="34" charset="0"/>
                          <a:cs typeface="Open Sans" panose="020B0606030504020204" pitchFamily="34" charset="0"/>
                        </a:rPr>
                        <a:t>higher interest</a:t>
                      </a:r>
                    </a:p>
                    <a:p>
                      <a:pPr marL="285750" indent="-285750">
                        <a:buFont typeface="Arial" panose="020B0604020202020204" pitchFamily="34" charset="0"/>
                        <a:buChar char="•"/>
                      </a:pPr>
                      <a:r>
                        <a:rPr lang="en-US" sz="4400" kern="1200" dirty="0">
                          <a:solidFill>
                            <a:srgbClr val="1A363E"/>
                          </a:solidFill>
                          <a:effectLst/>
                          <a:latin typeface="Open Sans" panose="020B0606030504020204" pitchFamily="34" charset="0"/>
                          <a:ea typeface="Open Sans" panose="020B0606030504020204" pitchFamily="34" charset="0"/>
                          <a:cs typeface="Open Sans" panose="020B0606030504020204" pitchFamily="34" charset="0"/>
                        </a:rPr>
                        <a:t>Usually, </a:t>
                      </a:r>
                      <a:r>
                        <a:rPr lang="en-US" sz="4400" b="1" kern="1200" dirty="0">
                          <a:solidFill>
                            <a:srgbClr val="1A363E"/>
                          </a:solidFill>
                          <a:effectLst/>
                          <a:latin typeface="Open Sans" panose="020B0606030504020204" pitchFamily="34" charset="0"/>
                          <a:ea typeface="Open Sans" panose="020B0606030504020204" pitchFamily="34" charset="0"/>
                          <a:cs typeface="Open Sans" panose="020B0606030504020204" pitchFamily="34" charset="0"/>
                        </a:rPr>
                        <a:t>shorter term</a:t>
                      </a:r>
                    </a:p>
                  </a:txBody>
                  <a:tcPr>
                    <a:noFill/>
                  </a:tcPr>
                </a:tc>
                <a:extLst>
                  <a:ext uri="{0D108BD9-81ED-4DB2-BD59-A6C34878D82A}">
                    <a16:rowId xmlns:a16="http://schemas.microsoft.com/office/drawing/2014/main" val="1047065338"/>
                  </a:ext>
                </a:extLst>
              </a:tr>
            </a:tbl>
          </a:graphicData>
        </a:graphic>
      </p:graphicFrame>
    </p:spTree>
    <p:extLst>
      <p:ext uri="{BB962C8B-B14F-4D97-AF65-F5344CB8AC3E}">
        <p14:creationId xmlns:p14="http://schemas.microsoft.com/office/powerpoint/2010/main" val="34301302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EF5A14A-C259-374A-9503-FEA881504093}"/>
              </a:ext>
            </a:extLst>
          </p:cNvPr>
          <p:cNvPicPr>
            <a:picLocks noChangeAspect="1"/>
          </p:cNvPicPr>
          <p:nvPr/>
        </p:nvPicPr>
        <p:blipFill>
          <a:blip r:embed="rId3"/>
          <a:stretch>
            <a:fillRect/>
          </a:stretch>
        </p:blipFill>
        <p:spPr>
          <a:xfrm>
            <a:off x="1786457" y="-1"/>
            <a:ext cx="22591058" cy="13716000"/>
          </a:xfrm>
          <a:prstGeom prst="rect">
            <a:avLst/>
          </a:prstGeom>
        </p:spPr>
      </p:pic>
      <p:sp>
        <p:nvSpPr>
          <p:cNvPr id="3" name="TextBox 2">
            <a:extLst>
              <a:ext uri="{FF2B5EF4-FFF2-40B4-BE49-F238E27FC236}">
                <a16:creationId xmlns:a16="http://schemas.microsoft.com/office/drawing/2014/main" id="{7BE979E7-29C9-0F4F-B927-EB28C7CD1C05}"/>
              </a:ext>
            </a:extLst>
          </p:cNvPr>
          <p:cNvSpPr txBox="1"/>
          <p:nvPr/>
        </p:nvSpPr>
        <p:spPr>
          <a:xfrm>
            <a:off x="3009900" y="5580727"/>
            <a:ext cx="18364200" cy="2554545"/>
          </a:xfrm>
          <a:prstGeom prst="rect">
            <a:avLst/>
          </a:prstGeom>
          <a:noFill/>
        </p:spPr>
        <p:txBody>
          <a:bodyPr wrap="square" rtlCol="0">
            <a:spAutoFit/>
          </a:bodyPr>
          <a:lstStyle/>
          <a:p>
            <a:pPr algn="ctr"/>
            <a:r>
              <a:rPr lang="en-US" sz="8000" b="1" dirty="0">
                <a:solidFill>
                  <a:srgbClr val="1A363E"/>
                </a:solidFill>
                <a:latin typeface="Open Sans" panose="020B0606030504020204" pitchFamily="34" charset="0"/>
                <a:ea typeface="Open Sans" panose="020B0606030504020204" pitchFamily="34" charset="0"/>
                <a:cs typeface="Open Sans" panose="020B0606030504020204" pitchFamily="34" charset="0"/>
              </a:rPr>
              <a:t>What is a “Credit Score” and </a:t>
            </a:r>
          </a:p>
          <a:p>
            <a:pPr algn="ctr"/>
            <a:r>
              <a:rPr lang="en-US" sz="8000" b="1" dirty="0">
                <a:solidFill>
                  <a:srgbClr val="1A363E"/>
                </a:solidFill>
                <a:latin typeface="Open Sans" panose="020B0606030504020204" pitchFamily="34" charset="0"/>
                <a:ea typeface="Open Sans" panose="020B0606030504020204" pitchFamily="34" charset="0"/>
                <a:cs typeface="Open Sans" panose="020B0606030504020204" pitchFamily="34" charset="0"/>
              </a:rPr>
              <a:t>why is it important?</a:t>
            </a:r>
          </a:p>
        </p:txBody>
      </p:sp>
      <p:pic>
        <p:nvPicPr>
          <p:cNvPr id="4" name="Picture 3">
            <a:extLst>
              <a:ext uri="{FF2B5EF4-FFF2-40B4-BE49-F238E27FC236}">
                <a16:creationId xmlns:a16="http://schemas.microsoft.com/office/drawing/2014/main" id="{1164C047-5AA9-BA47-A254-D4CA6C114C98}"/>
              </a:ext>
            </a:extLst>
          </p:cNvPr>
          <p:cNvPicPr>
            <a:picLocks noChangeAspect="1"/>
          </p:cNvPicPr>
          <p:nvPr/>
        </p:nvPicPr>
        <p:blipFill>
          <a:blip r:embed="rId4"/>
          <a:stretch>
            <a:fillRect/>
          </a:stretch>
        </p:blipFill>
        <p:spPr>
          <a:xfrm>
            <a:off x="4343400" y="5181600"/>
            <a:ext cx="803486" cy="990599"/>
          </a:xfrm>
          <a:prstGeom prst="rect">
            <a:avLst/>
          </a:prstGeom>
        </p:spPr>
      </p:pic>
    </p:spTree>
    <p:extLst>
      <p:ext uri="{BB962C8B-B14F-4D97-AF65-F5344CB8AC3E}">
        <p14:creationId xmlns:p14="http://schemas.microsoft.com/office/powerpoint/2010/main" val="15940953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C238AB8-BB1D-2843-B524-BFF40E4CA8C0}"/>
              </a:ext>
            </a:extLst>
          </p:cNvPr>
          <p:cNvPicPr>
            <a:picLocks noChangeAspect="1"/>
          </p:cNvPicPr>
          <p:nvPr/>
        </p:nvPicPr>
        <p:blipFill>
          <a:blip r:embed="rId3"/>
          <a:stretch>
            <a:fillRect/>
          </a:stretch>
        </p:blipFill>
        <p:spPr>
          <a:xfrm>
            <a:off x="1792943" y="0"/>
            <a:ext cx="22591058" cy="13716000"/>
          </a:xfrm>
          <a:prstGeom prst="rect">
            <a:avLst/>
          </a:prstGeom>
        </p:spPr>
      </p:pic>
      <p:sp>
        <p:nvSpPr>
          <p:cNvPr id="4" name="Rectangle 3">
            <a:extLst>
              <a:ext uri="{FF2B5EF4-FFF2-40B4-BE49-F238E27FC236}">
                <a16:creationId xmlns:a16="http://schemas.microsoft.com/office/drawing/2014/main" id="{A18691FC-2E97-3142-AD4A-6EE13F014777}"/>
              </a:ext>
            </a:extLst>
          </p:cNvPr>
          <p:cNvSpPr/>
          <p:nvPr/>
        </p:nvSpPr>
        <p:spPr>
          <a:xfrm>
            <a:off x="1435394" y="2156637"/>
            <a:ext cx="10299406" cy="529173"/>
          </a:xfrm>
          <a:prstGeom prst="rect">
            <a:avLst/>
          </a:prstGeom>
          <a:solidFill>
            <a:srgbClr val="DCEA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BE979E7-29C9-0F4F-B927-EB28C7CD1C05}"/>
              </a:ext>
            </a:extLst>
          </p:cNvPr>
          <p:cNvSpPr txBox="1"/>
          <p:nvPr/>
        </p:nvSpPr>
        <p:spPr>
          <a:xfrm>
            <a:off x="1447800" y="1528227"/>
            <a:ext cx="15544800" cy="1138773"/>
          </a:xfrm>
          <a:prstGeom prst="rect">
            <a:avLst/>
          </a:prstGeom>
          <a:noFill/>
        </p:spPr>
        <p:txBody>
          <a:bodyPr wrap="square" rtlCol="0">
            <a:spAutoFit/>
          </a:bodyPr>
          <a:lstStyle/>
          <a:p>
            <a:r>
              <a:rPr lang="en-US" sz="6800" b="1" dirty="0">
                <a:solidFill>
                  <a:srgbClr val="1A363E"/>
                </a:solidFill>
                <a:latin typeface="Open Sans" panose="020B0606030504020204" pitchFamily="34" charset="0"/>
                <a:ea typeface="Open Sans" panose="020B0606030504020204" pitchFamily="34" charset="0"/>
                <a:cs typeface="Open Sans" panose="020B0606030504020204" pitchFamily="34" charset="0"/>
              </a:rPr>
              <a:t>What is a Credit Score?</a:t>
            </a:r>
          </a:p>
        </p:txBody>
      </p:sp>
      <p:sp>
        <p:nvSpPr>
          <p:cNvPr id="5" name="TextBox 4">
            <a:extLst>
              <a:ext uri="{FF2B5EF4-FFF2-40B4-BE49-F238E27FC236}">
                <a16:creationId xmlns:a16="http://schemas.microsoft.com/office/drawing/2014/main" id="{3E4B176C-3D74-8E44-A830-4718888875E5}"/>
              </a:ext>
            </a:extLst>
          </p:cNvPr>
          <p:cNvSpPr txBox="1"/>
          <p:nvPr/>
        </p:nvSpPr>
        <p:spPr>
          <a:xfrm>
            <a:off x="1435395" y="3429000"/>
            <a:ext cx="21155662" cy="3477875"/>
          </a:xfrm>
          <a:prstGeom prst="rect">
            <a:avLst/>
          </a:prstGeom>
          <a:noFill/>
        </p:spPr>
        <p:txBody>
          <a:bodyPr wrap="square" rtlCol="0">
            <a:spAutoFit/>
          </a:bodyPr>
          <a:lstStyle/>
          <a:p>
            <a:r>
              <a:rPr lang="en-US" sz="4400" dirty="0">
                <a:solidFill>
                  <a:srgbClr val="1A363E"/>
                </a:solidFill>
                <a:latin typeface="Open Sans" panose="020B0606030504020204" pitchFamily="34" charset="0"/>
                <a:ea typeface="Open Sans" panose="020B0606030504020204" pitchFamily="34" charset="0"/>
                <a:cs typeface="Open Sans" panose="020B0606030504020204" pitchFamily="34" charset="0"/>
              </a:rPr>
              <a:t>A credit score is a number used by financial institutions and credit card companies to determine a risk level when issuing you a loan or a credit card.</a:t>
            </a:r>
          </a:p>
          <a:p>
            <a:endParaRPr lang="en-US" sz="4400" dirty="0">
              <a:solidFill>
                <a:srgbClr val="1A363E"/>
              </a:solidFill>
              <a:latin typeface="Open Sans" panose="020B0606030504020204" pitchFamily="34" charset="0"/>
              <a:ea typeface="Open Sans" panose="020B0606030504020204" pitchFamily="34" charset="0"/>
              <a:cs typeface="Open Sans" panose="020B0606030504020204" pitchFamily="34" charset="0"/>
            </a:endParaRPr>
          </a:p>
          <a:p>
            <a:r>
              <a:rPr lang="en-US" sz="4400" dirty="0">
                <a:solidFill>
                  <a:srgbClr val="1A363E"/>
                </a:solidFill>
                <a:latin typeface="Open Sans" panose="020B0606030504020204" pitchFamily="34" charset="0"/>
                <a:ea typeface="Open Sans" panose="020B0606030504020204" pitchFamily="34" charset="0"/>
                <a:cs typeface="Open Sans" panose="020B0606030504020204" pitchFamily="34" charset="0"/>
              </a:rPr>
              <a:t>The FICO® Score is the most widely used credit score model in North America.</a:t>
            </a:r>
          </a:p>
          <a:p>
            <a:endParaRPr lang="en-US" sz="4400" dirty="0">
              <a:solidFill>
                <a:srgbClr val="18343B"/>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8" name="Picture 7" descr="A screen shot of a credit score&#10;&#10;Description automatically generated">
            <a:extLst>
              <a:ext uri="{FF2B5EF4-FFF2-40B4-BE49-F238E27FC236}">
                <a16:creationId xmlns:a16="http://schemas.microsoft.com/office/drawing/2014/main" id="{5C9DCF49-B18A-27C5-55DE-A576ECB9D08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611" t="21848" r="8693" b="15126"/>
          <a:stretch/>
        </p:blipFill>
        <p:spPr>
          <a:xfrm>
            <a:off x="1447800" y="6477000"/>
            <a:ext cx="12496801" cy="6694715"/>
          </a:xfrm>
          <a:prstGeom prst="rect">
            <a:avLst/>
          </a:prstGeom>
        </p:spPr>
      </p:pic>
    </p:spTree>
    <p:extLst>
      <p:ext uri="{BB962C8B-B14F-4D97-AF65-F5344CB8AC3E}">
        <p14:creationId xmlns:p14="http://schemas.microsoft.com/office/powerpoint/2010/main" val="4994389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C238AB8-BB1D-2843-B524-BFF40E4CA8C0}"/>
              </a:ext>
            </a:extLst>
          </p:cNvPr>
          <p:cNvPicPr>
            <a:picLocks noChangeAspect="1"/>
          </p:cNvPicPr>
          <p:nvPr/>
        </p:nvPicPr>
        <p:blipFill>
          <a:blip r:embed="rId3"/>
          <a:stretch>
            <a:fillRect/>
          </a:stretch>
        </p:blipFill>
        <p:spPr>
          <a:xfrm>
            <a:off x="1792943" y="0"/>
            <a:ext cx="22591058" cy="13716000"/>
          </a:xfrm>
          <a:prstGeom prst="rect">
            <a:avLst/>
          </a:prstGeom>
        </p:spPr>
      </p:pic>
      <p:sp>
        <p:nvSpPr>
          <p:cNvPr id="4" name="Rectangle 3">
            <a:extLst>
              <a:ext uri="{FF2B5EF4-FFF2-40B4-BE49-F238E27FC236}">
                <a16:creationId xmlns:a16="http://schemas.microsoft.com/office/drawing/2014/main" id="{A18691FC-2E97-3142-AD4A-6EE13F014777}"/>
              </a:ext>
            </a:extLst>
          </p:cNvPr>
          <p:cNvSpPr/>
          <p:nvPr/>
        </p:nvSpPr>
        <p:spPr>
          <a:xfrm>
            <a:off x="1435394" y="2156637"/>
            <a:ext cx="12509206" cy="510363"/>
          </a:xfrm>
          <a:prstGeom prst="rect">
            <a:avLst/>
          </a:prstGeom>
          <a:solidFill>
            <a:srgbClr val="DCEA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BE979E7-29C9-0F4F-B927-EB28C7CD1C05}"/>
              </a:ext>
            </a:extLst>
          </p:cNvPr>
          <p:cNvSpPr txBox="1"/>
          <p:nvPr/>
        </p:nvSpPr>
        <p:spPr>
          <a:xfrm>
            <a:off x="1447800" y="1528227"/>
            <a:ext cx="13030200" cy="1138773"/>
          </a:xfrm>
          <a:prstGeom prst="rect">
            <a:avLst/>
          </a:prstGeom>
          <a:noFill/>
        </p:spPr>
        <p:txBody>
          <a:bodyPr wrap="square" rtlCol="0">
            <a:spAutoFit/>
          </a:bodyPr>
          <a:lstStyle/>
          <a:p>
            <a:r>
              <a:rPr lang="en-US" sz="6800" b="1" dirty="0">
                <a:solidFill>
                  <a:srgbClr val="1A363E"/>
                </a:solidFill>
                <a:latin typeface="Open Sans" panose="020B0606030504020204" pitchFamily="34" charset="0"/>
                <a:ea typeface="Open Sans" panose="020B0606030504020204" pitchFamily="34" charset="0"/>
                <a:cs typeface="Open Sans" panose="020B0606030504020204" pitchFamily="34" charset="0"/>
              </a:rPr>
              <a:t>Why does my score matter?</a:t>
            </a:r>
          </a:p>
        </p:txBody>
      </p:sp>
      <p:sp>
        <p:nvSpPr>
          <p:cNvPr id="5" name="TextBox 4">
            <a:extLst>
              <a:ext uri="{FF2B5EF4-FFF2-40B4-BE49-F238E27FC236}">
                <a16:creationId xmlns:a16="http://schemas.microsoft.com/office/drawing/2014/main" id="{3E4B176C-3D74-8E44-A830-4718888875E5}"/>
              </a:ext>
            </a:extLst>
          </p:cNvPr>
          <p:cNvSpPr txBox="1"/>
          <p:nvPr/>
        </p:nvSpPr>
        <p:spPr>
          <a:xfrm>
            <a:off x="1435395" y="3276600"/>
            <a:ext cx="20662605" cy="8894743"/>
          </a:xfrm>
          <a:prstGeom prst="rect">
            <a:avLst/>
          </a:prstGeom>
          <a:noFill/>
        </p:spPr>
        <p:txBody>
          <a:bodyPr wrap="square" rtlCol="0">
            <a:spAutoFit/>
          </a:bodyPr>
          <a:lstStyle/>
          <a:p>
            <a:r>
              <a:rPr lang="en-US" sz="4400" b="1" dirty="0">
                <a:solidFill>
                  <a:srgbClr val="18343B"/>
                </a:solidFill>
                <a:latin typeface="Open Sans" panose="020B0606030504020204" pitchFamily="34" charset="0"/>
                <a:ea typeface="Open Sans" panose="020B0606030504020204" pitchFamily="34" charset="0"/>
                <a:cs typeface="Open Sans" panose="020B0606030504020204" pitchFamily="34" charset="0"/>
              </a:rPr>
              <a:t>Credit scores can influence:</a:t>
            </a:r>
            <a:endParaRPr lang="en-US" sz="4400" dirty="0">
              <a:solidFill>
                <a:srgbClr val="18343B"/>
              </a:solidFill>
              <a:latin typeface="Open Sans" panose="020B0606030504020204" pitchFamily="34" charset="0"/>
              <a:ea typeface="Open Sans" panose="020B0606030504020204" pitchFamily="34" charset="0"/>
              <a:cs typeface="Open Sans" panose="020B0606030504020204" pitchFamily="34" charset="0"/>
            </a:endParaRPr>
          </a:p>
          <a:p>
            <a:pPr marL="571500" indent="-571500">
              <a:buFont typeface="Arial" panose="020B0604020202020204" pitchFamily="34" charset="0"/>
              <a:buChar char="•"/>
            </a:pPr>
            <a:r>
              <a:rPr lang="en-US" sz="4400" dirty="0">
                <a:solidFill>
                  <a:srgbClr val="18343B"/>
                </a:solidFill>
                <a:latin typeface="Open Sans" panose="020B0606030504020204" pitchFamily="34" charset="0"/>
                <a:ea typeface="Open Sans" panose="020B0606030504020204" pitchFamily="34" charset="0"/>
                <a:cs typeface="Open Sans" panose="020B0606030504020204" pitchFamily="34" charset="0"/>
              </a:rPr>
              <a:t>Renting an apartment</a:t>
            </a:r>
          </a:p>
          <a:p>
            <a:pPr marL="571500" indent="-571500">
              <a:buFont typeface="Arial" panose="020B0604020202020204" pitchFamily="34" charset="0"/>
              <a:buChar char="•"/>
            </a:pPr>
            <a:r>
              <a:rPr lang="en-US" sz="4400" dirty="0">
                <a:solidFill>
                  <a:srgbClr val="18343B"/>
                </a:solidFill>
                <a:latin typeface="Open Sans" panose="020B0606030504020204" pitchFamily="34" charset="0"/>
                <a:ea typeface="Open Sans" panose="020B0606030504020204" pitchFamily="34" charset="0"/>
                <a:cs typeface="Open Sans" panose="020B0606030504020204" pitchFamily="34" charset="0"/>
              </a:rPr>
              <a:t>Student loans</a:t>
            </a:r>
          </a:p>
          <a:p>
            <a:pPr marL="571500" indent="-571500">
              <a:buFont typeface="Arial" panose="020B0604020202020204" pitchFamily="34" charset="0"/>
              <a:buChar char="•"/>
            </a:pPr>
            <a:r>
              <a:rPr lang="en-US" sz="4400" dirty="0">
                <a:solidFill>
                  <a:srgbClr val="18343B"/>
                </a:solidFill>
                <a:latin typeface="Open Sans" panose="020B0606030504020204" pitchFamily="34" charset="0"/>
                <a:ea typeface="Open Sans" panose="020B0606030504020204" pitchFamily="34" charset="0"/>
                <a:cs typeface="Open Sans" panose="020B0606030504020204" pitchFamily="34" charset="0"/>
              </a:rPr>
              <a:t>Car payments</a:t>
            </a:r>
          </a:p>
          <a:p>
            <a:pPr marL="571500" indent="-571500">
              <a:buFont typeface="Arial" panose="020B0604020202020204" pitchFamily="34" charset="0"/>
              <a:buChar char="•"/>
            </a:pPr>
            <a:r>
              <a:rPr lang="en-US" sz="4400" dirty="0">
                <a:solidFill>
                  <a:srgbClr val="18343B"/>
                </a:solidFill>
                <a:latin typeface="Open Sans" panose="020B0606030504020204" pitchFamily="34" charset="0"/>
                <a:ea typeface="Open Sans" panose="020B0606030504020204" pitchFamily="34" charset="0"/>
                <a:cs typeface="Open Sans" panose="020B0606030504020204" pitchFamily="34" charset="0"/>
              </a:rPr>
              <a:t>Job applications</a:t>
            </a:r>
          </a:p>
          <a:p>
            <a:pPr marL="571500" indent="-571500">
              <a:buFont typeface="Arial" panose="020B0604020202020204" pitchFamily="34" charset="0"/>
              <a:buChar char="•"/>
            </a:pPr>
            <a:endParaRPr lang="en-US" sz="4400" dirty="0">
              <a:solidFill>
                <a:srgbClr val="18343B"/>
              </a:solidFill>
              <a:latin typeface="Open Sans" panose="020B0606030504020204" pitchFamily="34" charset="0"/>
              <a:ea typeface="Open Sans" panose="020B0606030504020204" pitchFamily="34" charset="0"/>
              <a:cs typeface="Open Sans" panose="020B0606030504020204" pitchFamily="34" charset="0"/>
            </a:endParaRPr>
          </a:p>
          <a:p>
            <a:pPr marL="571500" indent="-571500">
              <a:buFont typeface="Arial" panose="020B0604020202020204" pitchFamily="34" charset="0"/>
              <a:buChar char="•"/>
            </a:pPr>
            <a:endParaRPr lang="en-US" sz="4400" dirty="0">
              <a:solidFill>
                <a:srgbClr val="18343B"/>
              </a:solidFill>
              <a:latin typeface="Open Sans" panose="020B0606030504020204" pitchFamily="34" charset="0"/>
              <a:ea typeface="Open Sans" panose="020B0606030504020204" pitchFamily="34" charset="0"/>
              <a:cs typeface="Open Sans" panose="020B0606030504020204" pitchFamily="34" charset="0"/>
            </a:endParaRPr>
          </a:p>
          <a:p>
            <a:r>
              <a:rPr lang="en-US" sz="4400" b="1" dirty="0">
                <a:solidFill>
                  <a:srgbClr val="18343B"/>
                </a:solidFill>
                <a:latin typeface="Open Sans" panose="020B0606030504020204" pitchFamily="34" charset="0"/>
                <a:ea typeface="Open Sans" panose="020B0606030504020204" pitchFamily="34" charset="0"/>
                <a:cs typeface="Open Sans" panose="020B0606030504020204" pitchFamily="34" charset="0"/>
              </a:rPr>
              <a:t>How are credit scores calculated?</a:t>
            </a:r>
          </a:p>
          <a:p>
            <a:pPr marL="571500" indent="-571500">
              <a:buFont typeface="Arial" panose="020B0604020202020204" pitchFamily="34" charset="0"/>
              <a:buChar char="•"/>
            </a:pPr>
            <a:r>
              <a:rPr lang="en-US" sz="4400" dirty="0">
                <a:solidFill>
                  <a:srgbClr val="18343B"/>
                </a:solidFill>
                <a:latin typeface="Open Sans" panose="020B0606030504020204" pitchFamily="34" charset="0"/>
                <a:ea typeface="Open Sans" panose="020B0606030504020204" pitchFamily="34" charset="0"/>
                <a:cs typeface="Open Sans" panose="020B0606030504020204" pitchFamily="34" charset="0"/>
              </a:rPr>
              <a:t>35% payment history </a:t>
            </a:r>
          </a:p>
          <a:p>
            <a:pPr marL="571500" indent="-571500">
              <a:buFont typeface="Arial" panose="020B0604020202020204" pitchFamily="34" charset="0"/>
              <a:buChar char="•"/>
            </a:pPr>
            <a:r>
              <a:rPr lang="en-US" sz="4400" dirty="0">
                <a:solidFill>
                  <a:srgbClr val="18343B"/>
                </a:solidFill>
                <a:latin typeface="Open Sans" panose="020B0606030504020204" pitchFamily="34" charset="0"/>
                <a:ea typeface="Open Sans" panose="020B0606030504020204" pitchFamily="34" charset="0"/>
                <a:cs typeface="Open Sans" panose="020B0606030504020204" pitchFamily="34" charset="0"/>
              </a:rPr>
              <a:t>30% capacity</a:t>
            </a:r>
          </a:p>
          <a:p>
            <a:pPr marL="571500" indent="-571500">
              <a:buFont typeface="Arial" panose="020B0604020202020204" pitchFamily="34" charset="0"/>
              <a:buChar char="•"/>
            </a:pPr>
            <a:r>
              <a:rPr lang="en-US" sz="4400" dirty="0">
                <a:solidFill>
                  <a:srgbClr val="18343B"/>
                </a:solidFill>
                <a:latin typeface="Open Sans" panose="020B0606030504020204" pitchFamily="34" charset="0"/>
                <a:ea typeface="Open Sans" panose="020B0606030504020204" pitchFamily="34" charset="0"/>
                <a:cs typeface="Open Sans" panose="020B0606030504020204" pitchFamily="34" charset="0"/>
              </a:rPr>
              <a:t>15% length of credit</a:t>
            </a:r>
          </a:p>
          <a:p>
            <a:pPr marL="571500" indent="-571500">
              <a:buFont typeface="Arial" panose="020B0604020202020204" pitchFamily="34" charset="0"/>
              <a:buChar char="•"/>
            </a:pPr>
            <a:r>
              <a:rPr lang="en-US" sz="4400" dirty="0">
                <a:solidFill>
                  <a:srgbClr val="18343B"/>
                </a:solidFill>
                <a:latin typeface="Open Sans" panose="020B0606030504020204" pitchFamily="34" charset="0"/>
                <a:ea typeface="Open Sans" panose="020B0606030504020204" pitchFamily="34" charset="0"/>
                <a:cs typeface="Open Sans" panose="020B0606030504020204" pitchFamily="34" charset="0"/>
              </a:rPr>
              <a:t>10% new credit</a:t>
            </a:r>
          </a:p>
          <a:p>
            <a:pPr marL="571500" indent="-571500">
              <a:buFont typeface="Arial" panose="020B0604020202020204" pitchFamily="34" charset="0"/>
              <a:buChar char="•"/>
            </a:pPr>
            <a:r>
              <a:rPr lang="en-US" sz="4400" dirty="0">
                <a:solidFill>
                  <a:srgbClr val="18343B"/>
                </a:solidFill>
                <a:latin typeface="Open Sans" panose="020B0606030504020204" pitchFamily="34" charset="0"/>
                <a:ea typeface="Open Sans" panose="020B0606030504020204" pitchFamily="34" charset="0"/>
                <a:cs typeface="Open Sans" panose="020B0606030504020204" pitchFamily="34" charset="0"/>
              </a:rPr>
              <a:t>10% mix of credit</a:t>
            </a:r>
          </a:p>
        </p:txBody>
      </p:sp>
    </p:spTree>
    <p:extLst>
      <p:ext uri="{BB962C8B-B14F-4D97-AF65-F5344CB8AC3E}">
        <p14:creationId xmlns:p14="http://schemas.microsoft.com/office/powerpoint/2010/main" val="23673861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C238AB8-BB1D-2843-B524-BFF40E4CA8C0}"/>
              </a:ext>
            </a:extLst>
          </p:cNvPr>
          <p:cNvPicPr>
            <a:picLocks noChangeAspect="1"/>
          </p:cNvPicPr>
          <p:nvPr/>
        </p:nvPicPr>
        <p:blipFill>
          <a:blip r:embed="rId3"/>
          <a:stretch>
            <a:fillRect/>
          </a:stretch>
        </p:blipFill>
        <p:spPr>
          <a:xfrm>
            <a:off x="1792943" y="0"/>
            <a:ext cx="22591058" cy="13716000"/>
          </a:xfrm>
          <a:prstGeom prst="rect">
            <a:avLst/>
          </a:prstGeom>
        </p:spPr>
      </p:pic>
      <p:sp>
        <p:nvSpPr>
          <p:cNvPr id="4" name="Rectangle 3">
            <a:extLst>
              <a:ext uri="{FF2B5EF4-FFF2-40B4-BE49-F238E27FC236}">
                <a16:creationId xmlns:a16="http://schemas.microsoft.com/office/drawing/2014/main" id="{A18691FC-2E97-3142-AD4A-6EE13F014777}"/>
              </a:ext>
            </a:extLst>
          </p:cNvPr>
          <p:cNvSpPr/>
          <p:nvPr/>
        </p:nvSpPr>
        <p:spPr>
          <a:xfrm>
            <a:off x="1435394" y="1847610"/>
            <a:ext cx="15468600" cy="529173"/>
          </a:xfrm>
          <a:prstGeom prst="rect">
            <a:avLst/>
          </a:prstGeom>
          <a:solidFill>
            <a:srgbClr val="DCEA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BE979E7-29C9-0F4F-B927-EB28C7CD1C05}"/>
              </a:ext>
            </a:extLst>
          </p:cNvPr>
          <p:cNvSpPr txBox="1"/>
          <p:nvPr/>
        </p:nvSpPr>
        <p:spPr>
          <a:xfrm>
            <a:off x="1447800" y="1219200"/>
            <a:ext cx="15087600" cy="1138773"/>
          </a:xfrm>
          <a:prstGeom prst="rect">
            <a:avLst/>
          </a:prstGeom>
          <a:noFill/>
        </p:spPr>
        <p:txBody>
          <a:bodyPr wrap="square" rtlCol="0">
            <a:spAutoFit/>
          </a:bodyPr>
          <a:lstStyle/>
          <a:p>
            <a:r>
              <a:rPr lang="en-US" sz="6800" b="1" dirty="0">
                <a:solidFill>
                  <a:srgbClr val="1A363E"/>
                </a:solidFill>
                <a:latin typeface="Open Sans" panose="020B0606030504020204" pitchFamily="34" charset="0"/>
                <a:ea typeface="Open Sans" panose="020B0606030504020204" pitchFamily="34" charset="0"/>
                <a:cs typeface="Open Sans" panose="020B0606030504020204" pitchFamily="34" charset="0"/>
              </a:rPr>
              <a:t>Factors Effecting Your Credit Score</a:t>
            </a:r>
          </a:p>
        </p:txBody>
      </p:sp>
      <p:sp>
        <p:nvSpPr>
          <p:cNvPr id="10" name="Rectangle 9">
            <a:extLst>
              <a:ext uri="{FF2B5EF4-FFF2-40B4-BE49-F238E27FC236}">
                <a16:creationId xmlns:a16="http://schemas.microsoft.com/office/drawing/2014/main" id="{B6940079-8174-C94F-9958-A30F510CC83E}"/>
              </a:ext>
            </a:extLst>
          </p:cNvPr>
          <p:cNvSpPr/>
          <p:nvPr/>
        </p:nvSpPr>
        <p:spPr>
          <a:xfrm>
            <a:off x="1473740" y="8081427"/>
            <a:ext cx="13232860" cy="529173"/>
          </a:xfrm>
          <a:prstGeom prst="rect">
            <a:avLst/>
          </a:prstGeom>
          <a:solidFill>
            <a:srgbClr val="DCEA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E4B176C-3D74-8E44-A830-4718888875E5}"/>
              </a:ext>
            </a:extLst>
          </p:cNvPr>
          <p:cNvSpPr txBox="1"/>
          <p:nvPr/>
        </p:nvSpPr>
        <p:spPr>
          <a:xfrm>
            <a:off x="1447801" y="2738973"/>
            <a:ext cx="13716000" cy="10618291"/>
          </a:xfrm>
          <a:prstGeom prst="rect">
            <a:avLst/>
          </a:prstGeom>
          <a:noFill/>
        </p:spPr>
        <p:txBody>
          <a:bodyPr wrap="square" rtlCol="0">
            <a:spAutoFit/>
          </a:bodyPr>
          <a:lstStyle/>
          <a:p>
            <a:pPr marL="571500" indent="-571500">
              <a:buFont typeface="Arial" panose="020B0604020202020204" pitchFamily="34" charset="0"/>
              <a:buChar char="•"/>
            </a:pPr>
            <a:r>
              <a:rPr lang="en-US" sz="4400" dirty="0">
                <a:solidFill>
                  <a:srgbClr val="18343B"/>
                </a:solidFill>
                <a:latin typeface="Open Sans" panose="020B0606030504020204" pitchFamily="34" charset="0"/>
                <a:ea typeface="Open Sans" panose="020B0606030504020204" pitchFamily="34" charset="0"/>
                <a:cs typeface="Open Sans" panose="020B0606030504020204" pitchFamily="34" charset="0"/>
              </a:rPr>
              <a:t>Paying bills late</a:t>
            </a:r>
          </a:p>
          <a:p>
            <a:pPr marL="571500" indent="-571500">
              <a:buFont typeface="Arial" panose="020B0604020202020204" pitchFamily="34" charset="0"/>
              <a:buChar char="•"/>
            </a:pPr>
            <a:r>
              <a:rPr lang="en-US" sz="4400" dirty="0">
                <a:solidFill>
                  <a:srgbClr val="18343B"/>
                </a:solidFill>
                <a:latin typeface="Open Sans" panose="020B0606030504020204" pitchFamily="34" charset="0"/>
                <a:ea typeface="Open Sans" panose="020B0606030504020204" pitchFamily="34" charset="0"/>
                <a:cs typeface="Open Sans" panose="020B0606030504020204" pitchFamily="34" charset="0"/>
              </a:rPr>
              <a:t>Too many delinquent accounts</a:t>
            </a:r>
          </a:p>
          <a:p>
            <a:pPr marL="571500" indent="-571500">
              <a:buFont typeface="Arial" panose="020B0604020202020204" pitchFamily="34" charset="0"/>
              <a:buChar char="•"/>
            </a:pPr>
            <a:r>
              <a:rPr lang="en-US" sz="4400" dirty="0">
                <a:solidFill>
                  <a:srgbClr val="18343B"/>
                </a:solidFill>
                <a:latin typeface="Open Sans" panose="020B0606030504020204" pitchFamily="34" charset="0"/>
                <a:ea typeface="Open Sans" panose="020B0606030504020204" pitchFamily="34" charset="0"/>
                <a:cs typeface="Open Sans" panose="020B0606030504020204" pitchFamily="34" charset="0"/>
              </a:rPr>
              <a:t>Requesting too many credit reports</a:t>
            </a:r>
          </a:p>
          <a:p>
            <a:pPr marL="571500" indent="-571500">
              <a:buFont typeface="Arial" panose="020B0604020202020204" pitchFamily="34" charset="0"/>
              <a:buChar char="•"/>
            </a:pPr>
            <a:r>
              <a:rPr lang="en-US" sz="4400" dirty="0">
                <a:solidFill>
                  <a:srgbClr val="18343B"/>
                </a:solidFill>
                <a:latin typeface="Open Sans" panose="020B0606030504020204" pitchFamily="34" charset="0"/>
                <a:ea typeface="Open Sans" panose="020B0606030504020204" pitchFamily="34" charset="0"/>
                <a:cs typeface="Open Sans" panose="020B0606030504020204" pitchFamily="34" charset="0"/>
              </a:rPr>
              <a:t>Too many credit cards</a:t>
            </a:r>
          </a:p>
          <a:p>
            <a:pPr marL="571500" indent="-571500">
              <a:buFont typeface="Arial" panose="020B0604020202020204" pitchFamily="34" charset="0"/>
              <a:buChar char="•"/>
            </a:pPr>
            <a:r>
              <a:rPr lang="en-US" sz="4400" dirty="0">
                <a:solidFill>
                  <a:srgbClr val="18343B"/>
                </a:solidFill>
                <a:latin typeface="Open Sans" panose="020B0606030504020204" pitchFamily="34" charset="0"/>
                <a:ea typeface="Open Sans" panose="020B0606030504020204" pitchFamily="34" charset="0"/>
                <a:cs typeface="Open Sans" panose="020B0606030504020204" pitchFamily="34" charset="0"/>
              </a:rPr>
              <a:t>Excessive debt amount</a:t>
            </a:r>
          </a:p>
          <a:p>
            <a:pPr marL="571500" indent="-571500">
              <a:buFont typeface="Arial" panose="020B0604020202020204" pitchFamily="34" charset="0"/>
              <a:buChar char="•"/>
            </a:pPr>
            <a:r>
              <a:rPr lang="en-US" sz="4400" dirty="0">
                <a:solidFill>
                  <a:srgbClr val="18343B"/>
                </a:solidFill>
                <a:latin typeface="Open Sans" panose="020B0606030504020204" pitchFamily="34" charset="0"/>
                <a:ea typeface="Open Sans" panose="020B0606030504020204" pitchFamily="34" charset="0"/>
                <a:cs typeface="Open Sans" panose="020B0606030504020204" pitchFamily="34" charset="0"/>
              </a:rPr>
              <a:t>Filing for bankruptcy</a:t>
            </a:r>
          </a:p>
          <a:p>
            <a:pPr marL="571500" indent="-571500">
              <a:buFont typeface="Arial" panose="020B0604020202020204" pitchFamily="34" charset="0"/>
              <a:buChar char="•"/>
            </a:pPr>
            <a:endParaRPr lang="en-US" sz="4400" dirty="0">
              <a:solidFill>
                <a:srgbClr val="18343B"/>
              </a:solidFill>
              <a:latin typeface="Open Sans" panose="020B0606030504020204" pitchFamily="34" charset="0"/>
              <a:ea typeface="Open Sans" panose="020B0606030504020204" pitchFamily="34" charset="0"/>
              <a:cs typeface="Open Sans" panose="020B0606030504020204" pitchFamily="34" charset="0"/>
            </a:endParaRPr>
          </a:p>
          <a:p>
            <a:r>
              <a:rPr lang="en-US" sz="6800" b="1" dirty="0">
                <a:solidFill>
                  <a:srgbClr val="1A363E"/>
                </a:solidFill>
                <a:latin typeface="Open Sans" panose="020B0606030504020204" pitchFamily="34" charset="0"/>
                <a:ea typeface="Open Sans" panose="020B0606030504020204" pitchFamily="34" charset="0"/>
                <a:cs typeface="Open Sans" panose="020B0606030504020204" pitchFamily="34" charset="0"/>
              </a:rPr>
              <a:t>Building a Solid Credit History</a:t>
            </a:r>
          </a:p>
          <a:p>
            <a:endParaRPr lang="en-US" sz="2400" dirty="0">
              <a:solidFill>
                <a:srgbClr val="18343B"/>
              </a:solidFill>
              <a:latin typeface="Open Sans" panose="020B0606030504020204" pitchFamily="34" charset="0"/>
              <a:ea typeface="Open Sans" panose="020B0606030504020204" pitchFamily="34" charset="0"/>
              <a:cs typeface="Open Sans" panose="020B0606030504020204" pitchFamily="34" charset="0"/>
            </a:endParaRPr>
          </a:p>
          <a:p>
            <a:pPr marL="571500" indent="-571500">
              <a:buFont typeface="Arial" panose="020B0604020202020204" pitchFamily="34" charset="0"/>
              <a:buChar char="•"/>
            </a:pPr>
            <a:r>
              <a:rPr lang="en-US" sz="4400" dirty="0">
                <a:solidFill>
                  <a:srgbClr val="18343B"/>
                </a:solidFill>
                <a:latin typeface="Open Sans" panose="020B0606030504020204" pitchFamily="34" charset="0"/>
                <a:ea typeface="Open Sans" panose="020B0606030504020204" pitchFamily="34" charset="0"/>
                <a:cs typeface="Open Sans" panose="020B0606030504020204" pitchFamily="34" charset="0"/>
              </a:rPr>
              <a:t>Pay monthly bill on time</a:t>
            </a:r>
          </a:p>
          <a:p>
            <a:pPr marL="571500" indent="-571500">
              <a:buFont typeface="Arial" panose="020B0604020202020204" pitchFamily="34" charset="0"/>
              <a:buChar char="•"/>
            </a:pPr>
            <a:r>
              <a:rPr lang="en-US" sz="4400" dirty="0">
                <a:solidFill>
                  <a:srgbClr val="18343B"/>
                </a:solidFill>
                <a:latin typeface="Open Sans" panose="020B0606030504020204" pitchFamily="34" charset="0"/>
                <a:ea typeface="Open Sans" panose="020B0606030504020204" pitchFamily="34" charset="0"/>
                <a:cs typeface="Open Sans" panose="020B0606030504020204" pitchFamily="34" charset="0"/>
              </a:rPr>
              <a:t>Open a line of credit and use it responsibly</a:t>
            </a:r>
          </a:p>
          <a:p>
            <a:pPr marL="571500" indent="-571500">
              <a:buFont typeface="Arial" panose="020B0604020202020204" pitchFamily="34" charset="0"/>
              <a:buChar char="•"/>
            </a:pPr>
            <a:r>
              <a:rPr lang="en-US" sz="4400" dirty="0">
                <a:solidFill>
                  <a:srgbClr val="18343B"/>
                </a:solidFill>
                <a:latin typeface="Open Sans" panose="020B0606030504020204" pitchFamily="34" charset="0"/>
                <a:ea typeface="Open Sans" panose="020B0606030504020204" pitchFamily="34" charset="0"/>
                <a:cs typeface="Open Sans" panose="020B0606030504020204" pitchFamily="34" charset="0"/>
              </a:rPr>
              <a:t>Don’t “max out” your credit card</a:t>
            </a:r>
          </a:p>
          <a:p>
            <a:pPr marL="571500" indent="-571500">
              <a:buFont typeface="Arial" panose="020B0604020202020204" pitchFamily="34" charset="0"/>
              <a:buChar char="•"/>
            </a:pPr>
            <a:r>
              <a:rPr lang="en-US" sz="4400" dirty="0">
                <a:solidFill>
                  <a:srgbClr val="18343B"/>
                </a:solidFill>
                <a:latin typeface="Open Sans" panose="020B0606030504020204" pitchFamily="34" charset="0"/>
                <a:ea typeface="Open Sans" panose="020B0606030504020204" pitchFamily="34" charset="0"/>
                <a:cs typeface="Open Sans" panose="020B0606030504020204" pitchFamily="34" charset="0"/>
              </a:rPr>
              <a:t>Keep line of credit with one company</a:t>
            </a:r>
          </a:p>
          <a:p>
            <a:pPr marL="571500" indent="-571500">
              <a:buFont typeface="Arial" panose="020B0604020202020204" pitchFamily="34" charset="0"/>
              <a:buChar char="•"/>
            </a:pPr>
            <a:r>
              <a:rPr lang="en-US" sz="4400" dirty="0">
                <a:solidFill>
                  <a:srgbClr val="18343B"/>
                </a:solidFill>
                <a:latin typeface="Open Sans" panose="020B0606030504020204" pitchFamily="34" charset="0"/>
                <a:ea typeface="Open Sans" panose="020B0606030504020204" pitchFamily="34" charset="0"/>
                <a:cs typeface="Open Sans" panose="020B0606030504020204" pitchFamily="34" charset="0"/>
              </a:rPr>
              <a:t>Monitor credit</a:t>
            </a:r>
          </a:p>
          <a:p>
            <a:pPr marL="571500" indent="-571500">
              <a:buFont typeface="Arial" panose="020B0604020202020204" pitchFamily="34" charset="0"/>
              <a:buChar char="•"/>
            </a:pPr>
            <a:r>
              <a:rPr lang="en-US" sz="4400" dirty="0">
                <a:solidFill>
                  <a:srgbClr val="18343B"/>
                </a:solidFill>
                <a:latin typeface="Open Sans" panose="020B0606030504020204" pitchFamily="34" charset="0"/>
                <a:ea typeface="Open Sans" panose="020B0606030504020204" pitchFamily="34" charset="0"/>
                <a:cs typeface="Open Sans" panose="020B0606030504020204" pitchFamily="34" charset="0"/>
              </a:rPr>
              <a:t>Keep track of finances</a:t>
            </a:r>
          </a:p>
        </p:txBody>
      </p:sp>
    </p:spTree>
    <p:extLst>
      <p:ext uri="{BB962C8B-B14F-4D97-AF65-F5344CB8AC3E}">
        <p14:creationId xmlns:p14="http://schemas.microsoft.com/office/powerpoint/2010/main" val="14985232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EF5A14A-C259-374A-9503-FEA881504093}"/>
              </a:ext>
            </a:extLst>
          </p:cNvPr>
          <p:cNvPicPr>
            <a:picLocks noChangeAspect="1"/>
          </p:cNvPicPr>
          <p:nvPr/>
        </p:nvPicPr>
        <p:blipFill>
          <a:blip r:embed="rId3"/>
          <a:stretch>
            <a:fillRect/>
          </a:stretch>
        </p:blipFill>
        <p:spPr>
          <a:xfrm>
            <a:off x="1786457" y="-1"/>
            <a:ext cx="22591058" cy="13716000"/>
          </a:xfrm>
          <a:prstGeom prst="rect">
            <a:avLst/>
          </a:prstGeom>
        </p:spPr>
      </p:pic>
      <p:sp>
        <p:nvSpPr>
          <p:cNvPr id="3" name="TextBox 2">
            <a:extLst>
              <a:ext uri="{FF2B5EF4-FFF2-40B4-BE49-F238E27FC236}">
                <a16:creationId xmlns:a16="http://schemas.microsoft.com/office/drawing/2014/main" id="{7BE979E7-29C9-0F4F-B927-EB28C7CD1C05}"/>
              </a:ext>
            </a:extLst>
          </p:cNvPr>
          <p:cNvSpPr txBox="1"/>
          <p:nvPr/>
        </p:nvSpPr>
        <p:spPr>
          <a:xfrm>
            <a:off x="3009900" y="5580727"/>
            <a:ext cx="18364200" cy="2554545"/>
          </a:xfrm>
          <a:prstGeom prst="rect">
            <a:avLst/>
          </a:prstGeom>
          <a:noFill/>
        </p:spPr>
        <p:txBody>
          <a:bodyPr wrap="square" rtlCol="0">
            <a:spAutoFit/>
          </a:bodyPr>
          <a:lstStyle/>
          <a:p>
            <a:pPr algn="ctr"/>
            <a:r>
              <a:rPr lang="en-US" sz="8000" b="1" dirty="0">
                <a:solidFill>
                  <a:srgbClr val="1A363E"/>
                </a:solidFill>
                <a:latin typeface="Open Sans" panose="020B0606030504020204" pitchFamily="34" charset="0"/>
                <a:ea typeface="Open Sans" panose="020B0606030504020204" pitchFamily="34" charset="0"/>
                <a:cs typeface="Open Sans" panose="020B0606030504020204" pitchFamily="34" charset="0"/>
              </a:rPr>
              <a:t>Name 1 of the 3 </a:t>
            </a:r>
            <a:r>
              <a:rPr lang="en-US" sz="8000" b="1" u="sng" dirty="0">
                <a:solidFill>
                  <a:srgbClr val="1A363E"/>
                </a:solidFill>
                <a:latin typeface="Open Sans" panose="020B0606030504020204" pitchFamily="34" charset="0"/>
                <a:ea typeface="Open Sans" panose="020B0606030504020204" pitchFamily="34" charset="0"/>
                <a:cs typeface="Open Sans" panose="020B0606030504020204" pitchFamily="34" charset="0"/>
              </a:rPr>
              <a:t>credit bureaus</a:t>
            </a:r>
            <a:r>
              <a:rPr lang="en-US" sz="8000" b="1" dirty="0">
                <a:solidFill>
                  <a:srgbClr val="1A363E"/>
                </a:solidFill>
                <a:latin typeface="Open Sans" panose="020B0606030504020204" pitchFamily="34" charset="0"/>
                <a:ea typeface="Open Sans" panose="020B0606030504020204" pitchFamily="34" charset="0"/>
                <a:cs typeface="Open Sans" panose="020B0606030504020204" pitchFamily="34" charset="0"/>
              </a:rPr>
              <a:t> </a:t>
            </a:r>
          </a:p>
          <a:p>
            <a:pPr algn="ctr"/>
            <a:r>
              <a:rPr lang="en-US" sz="8000" b="1" dirty="0">
                <a:solidFill>
                  <a:srgbClr val="1A363E"/>
                </a:solidFill>
                <a:latin typeface="Open Sans" panose="020B0606030504020204" pitchFamily="34" charset="0"/>
                <a:ea typeface="Open Sans" panose="020B0606030504020204" pitchFamily="34" charset="0"/>
                <a:cs typeface="Open Sans" panose="020B0606030504020204" pitchFamily="34" charset="0"/>
              </a:rPr>
              <a:t>in the United States?</a:t>
            </a:r>
          </a:p>
        </p:txBody>
      </p:sp>
      <p:pic>
        <p:nvPicPr>
          <p:cNvPr id="4" name="Picture 3">
            <a:extLst>
              <a:ext uri="{FF2B5EF4-FFF2-40B4-BE49-F238E27FC236}">
                <a16:creationId xmlns:a16="http://schemas.microsoft.com/office/drawing/2014/main" id="{1164C047-5AA9-BA47-A254-D4CA6C114C98}"/>
              </a:ext>
            </a:extLst>
          </p:cNvPr>
          <p:cNvPicPr>
            <a:picLocks noChangeAspect="1"/>
          </p:cNvPicPr>
          <p:nvPr/>
        </p:nvPicPr>
        <p:blipFill>
          <a:blip r:embed="rId4"/>
          <a:stretch>
            <a:fillRect/>
          </a:stretch>
        </p:blipFill>
        <p:spPr>
          <a:xfrm>
            <a:off x="3810000" y="5181601"/>
            <a:ext cx="803486" cy="990599"/>
          </a:xfrm>
          <a:prstGeom prst="rect">
            <a:avLst/>
          </a:prstGeom>
        </p:spPr>
      </p:pic>
    </p:spTree>
    <p:extLst>
      <p:ext uri="{BB962C8B-B14F-4D97-AF65-F5344CB8AC3E}">
        <p14:creationId xmlns:p14="http://schemas.microsoft.com/office/powerpoint/2010/main" val="22048339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9AD7E0D-6BFE-B145-8976-8D9DFDE73E08}"/>
              </a:ext>
            </a:extLst>
          </p:cNvPr>
          <p:cNvPicPr>
            <a:picLocks noChangeAspect="1"/>
          </p:cNvPicPr>
          <p:nvPr/>
        </p:nvPicPr>
        <p:blipFill>
          <a:blip r:embed="rId3"/>
          <a:stretch>
            <a:fillRect/>
          </a:stretch>
        </p:blipFill>
        <p:spPr>
          <a:xfrm>
            <a:off x="1792943" y="0"/>
            <a:ext cx="22591058" cy="13716000"/>
          </a:xfrm>
          <a:prstGeom prst="rect">
            <a:avLst/>
          </a:prstGeom>
        </p:spPr>
      </p:pic>
      <p:sp>
        <p:nvSpPr>
          <p:cNvPr id="4" name="Rectangle 3">
            <a:extLst>
              <a:ext uri="{FF2B5EF4-FFF2-40B4-BE49-F238E27FC236}">
                <a16:creationId xmlns:a16="http://schemas.microsoft.com/office/drawing/2014/main" id="{A18691FC-2E97-3142-AD4A-6EE13F014777}"/>
              </a:ext>
            </a:extLst>
          </p:cNvPr>
          <p:cNvSpPr/>
          <p:nvPr/>
        </p:nvSpPr>
        <p:spPr>
          <a:xfrm>
            <a:off x="1435394" y="2156637"/>
            <a:ext cx="7480006" cy="529173"/>
          </a:xfrm>
          <a:prstGeom prst="rect">
            <a:avLst/>
          </a:prstGeom>
          <a:solidFill>
            <a:srgbClr val="DCEA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BE979E7-29C9-0F4F-B927-EB28C7CD1C05}"/>
              </a:ext>
            </a:extLst>
          </p:cNvPr>
          <p:cNvSpPr txBox="1"/>
          <p:nvPr/>
        </p:nvSpPr>
        <p:spPr>
          <a:xfrm>
            <a:off x="1447800" y="1528227"/>
            <a:ext cx="7467600" cy="1138773"/>
          </a:xfrm>
          <a:prstGeom prst="rect">
            <a:avLst/>
          </a:prstGeom>
          <a:noFill/>
        </p:spPr>
        <p:txBody>
          <a:bodyPr wrap="square" rtlCol="0">
            <a:spAutoFit/>
          </a:bodyPr>
          <a:lstStyle/>
          <a:p>
            <a:r>
              <a:rPr lang="en-US" sz="6800" b="1" dirty="0">
                <a:solidFill>
                  <a:srgbClr val="1A363E"/>
                </a:solidFill>
                <a:latin typeface="Open Sans" panose="020B0606030504020204" pitchFamily="34" charset="0"/>
                <a:ea typeface="Open Sans" panose="020B0606030504020204" pitchFamily="34" charset="0"/>
                <a:cs typeface="Open Sans" panose="020B0606030504020204" pitchFamily="34" charset="0"/>
              </a:rPr>
              <a:t>3 Credit Bureaus</a:t>
            </a:r>
          </a:p>
        </p:txBody>
      </p:sp>
      <p:sp>
        <p:nvSpPr>
          <p:cNvPr id="5" name="TextBox 4">
            <a:extLst>
              <a:ext uri="{FF2B5EF4-FFF2-40B4-BE49-F238E27FC236}">
                <a16:creationId xmlns:a16="http://schemas.microsoft.com/office/drawing/2014/main" id="{3E4B176C-3D74-8E44-A830-4718888875E5}"/>
              </a:ext>
            </a:extLst>
          </p:cNvPr>
          <p:cNvSpPr txBox="1"/>
          <p:nvPr/>
        </p:nvSpPr>
        <p:spPr>
          <a:xfrm>
            <a:off x="1435395" y="3193263"/>
            <a:ext cx="21155662" cy="9540560"/>
          </a:xfrm>
          <a:prstGeom prst="rect">
            <a:avLst/>
          </a:prstGeom>
          <a:noFill/>
        </p:spPr>
        <p:txBody>
          <a:bodyPr wrap="square" rtlCol="0">
            <a:spAutoFit/>
          </a:bodyPr>
          <a:lstStyle/>
          <a:p>
            <a:pPr>
              <a:lnSpc>
                <a:spcPct val="150000"/>
              </a:lnSpc>
            </a:pPr>
            <a:r>
              <a:rPr lang="en-US" sz="4400" b="0" i="0" dirty="0">
                <a:solidFill>
                  <a:srgbClr val="374151"/>
                </a:solidFill>
                <a:effectLst/>
                <a:latin typeface="Open Sans" panose="020B0606030504020204" pitchFamily="34" charset="0"/>
                <a:ea typeface="Open Sans" panose="020B0606030504020204" pitchFamily="34" charset="0"/>
                <a:cs typeface="Open Sans" panose="020B0606030504020204" pitchFamily="34" charset="0"/>
              </a:rPr>
              <a:t>The three main credit bureaus in the United States are:</a:t>
            </a:r>
          </a:p>
          <a:p>
            <a:pPr>
              <a:lnSpc>
                <a:spcPct val="150000"/>
              </a:lnSpc>
            </a:pPr>
            <a:endParaRPr lang="en-US" sz="1600" b="0" i="0" dirty="0">
              <a:solidFill>
                <a:srgbClr val="374151"/>
              </a:solidFill>
              <a:effectLst/>
              <a:latin typeface="Open Sans" panose="020B0606030504020204" pitchFamily="34" charset="0"/>
              <a:ea typeface="Open Sans" panose="020B0606030504020204" pitchFamily="34" charset="0"/>
              <a:cs typeface="Open Sans" panose="020B0606030504020204" pitchFamily="34" charset="0"/>
            </a:endParaRPr>
          </a:p>
          <a:p>
            <a:pPr marL="1200150" lvl="1" indent="-742950">
              <a:lnSpc>
                <a:spcPct val="150000"/>
              </a:lnSpc>
              <a:buFont typeface="+mj-lt"/>
              <a:buAutoNum type="arabicPeriod"/>
            </a:pPr>
            <a:r>
              <a:rPr lang="en-US" sz="5400" b="1" i="0" dirty="0">
                <a:solidFill>
                  <a:srgbClr val="374151"/>
                </a:solidFill>
                <a:effectLst/>
                <a:latin typeface="Open Sans" panose="020B0606030504020204" pitchFamily="34" charset="0"/>
                <a:ea typeface="Open Sans" panose="020B0606030504020204" pitchFamily="34" charset="0"/>
                <a:cs typeface="Open Sans" panose="020B0606030504020204" pitchFamily="34" charset="0"/>
              </a:rPr>
              <a:t>Equifax</a:t>
            </a:r>
          </a:p>
          <a:p>
            <a:pPr marL="1200150" lvl="1" indent="-742950">
              <a:lnSpc>
                <a:spcPct val="150000"/>
              </a:lnSpc>
              <a:buFont typeface="+mj-lt"/>
              <a:buAutoNum type="arabicPeriod"/>
            </a:pPr>
            <a:r>
              <a:rPr lang="en-US" sz="5400" b="1" i="0" dirty="0">
                <a:solidFill>
                  <a:srgbClr val="374151"/>
                </a:solidFill>
                <a:effectLst/>
                <a:latin typeface="Open Sans" panose="020B0606030504020204" pitchFamily="34" charset="0"/>
                <a:ea typeface="Open Sans" panose="020B0606030504020204" pitchFamily="34" charset="0"/>
                <a:cs typeface="Open Sans" panose="020B0606030504020204" pitchFamily="34" charset="0"/>
              </a:rPr>
              <a:t>Experian</a:t>
            </a:r>
          </a:p>
          <a:p>
            <a:pPr marL="1200150" lvl="1" indent="-742950">
              <a:lnSpc>
                <a:spcPct val="150000"/>
              </a:lnSpc>
              <a:buFont typeface="+mj-lt"/>
              <a:buAutoNum type="arabicPeriod"/>
            </a:pPr>
            <a:r>
              <a:rPr lang="en-US" sz="5400" b="1" i="0" dirty="0">
                <a:solidFill>
                  <a:srgbClr val="374151"/>
                </a:solidFill>
                <a:effectLst/>
                <a:latin typeface="Open Sans" panose="020B0606030504020204" pitchFamily="34" charset="0"/>
                <a:ea typeface="Open Sans" panose="020B0606030504020204" pitchFamily="34" charset="0"/>
                <a:cs typeface="Open Sans" panose="020B0606030504020204" pitchFamily="34" charset="0"/>
              </a:rPr>
              <a:t>TransUnion</a:t>
            </a:r>
          </a:p>
          <a:p>
            <a:pPr>
              <a:lnSpc>
                <a:spcPct val="150000"/>
              </a:lnSpc>
            </a:pPr>
            <a:endParaRPr lang="en-US" sz="1600" b="0" i="0" dirty="0">
              <a:solidFill>
                <a:srgbClr val="374151"/>
              </a:solidFill>
              <a:effectLst/>
              <a:latin typeface="Open Sans" panose="020B0606030504020204" pitchFamily="34" charset="0"/>
              <a:ea typeface="Open Sans" panose="020B0606030504020204" pitchFamily="34" charset="0"/>
              <a:cs typeface="Open Sans" panose="020B0606030504020204" pitchFamily="34" charset="0"/>
            </a:endParaRPr>
          </a:p>
          <a:p>
            <a:pPr>
              <a:lnSpc>
                <a:spcPct val="150000"/>
              </a:lnSpc>
            </a:pPr>
            <a:r>
              <a:rPr lang="en-US" sz="4400" b="0" i="0" dirty="0">
                <a:solidFill>
                  <a:srgbClr val="374151"/>
                </a:solidFill>
                <a:effectLst/>
                <a:latin typeface="Open Sans" panose="020B0606030504020204" pitchFamily="34" charset="0"/>
                <a:ea typeface="Open Sans" panose="020B0606030504020204" pitchFamily="34" charset="0"/>
                <a:cs typeface="Open Sans" panose="020B0606030504020204" pitchFamily="34" charset="0"/>
              </a:rPr>
              <a:t>These agencies collect and maintain credit information on individuals, including their credit history, payment records, and other financial behaviors. Lenders often use the information provided by these credit bureaus to assess an individual's creditworthiness when considering loan or credit applications.</a:t>
            </a:r>
          </a:p>
        </p:txBody>
      </p:sp>
    </p:spTree>
    <p:extLst>
      <p:ext uri="{BB962C8B-B14F-4D97-AF65-F5344CB8AC3E}">
        <p14:creationId xmlns:p14="http://schemas.microsoft.com/office/powerpoint/2010/main" val="6295363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668E45-3EFC-6D87-F539-C9F5569659C5}"/>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3F2318B4-4823-B663-ED58-D995256888E0}"/>
              </a:ext>
            </a:extLst>
          </p:cNvPr>
          <p:cNvPicPr>
            <a:picLocks noChangeAspect="1"/>
          </p:cNvPicPr>
          <p:nvPr/>
        </p:nvPicPr>
        <p:blipFill>
          <a:blip r:embed="rId3"/>
          <a:stretch>
            <a:fillRect/>
          </a:stretch>
        </p:blipFill>
        <p:spPr>
          <a:xfrm>
            <a:off x="1792943" y="0"/>
            <a:ext cx="22591058" cy="13716000"/>
          </a:xfrm>
          <a:prstGeom prst="rect">
            <a:avLst/>
          </a:prstGeom>
        </p:spPr>
      </p:pic>
      <p:sp>
        <p:nvSpPr>
          <p:cNvPr id="4" name="Rectangle 3">
            <a:extLst>
              <a:ext uri="{FF2B5EF4-FFF2-40B4-BE49-F238E27FC236}">
                <a16:creationId xmlns:a16="http://schemas.microsoft.com/office/drawing/2014/main" id="{79E61088-7F52-D389-D348-D10E866DC689}"/>
              </a:ext>
            </a:extLst>
          </p:cNvPr>
          <p:cNvSpPr/>
          <p:nvPr/>
        </p:nvSpPr>
        <p:spPr>
          <a:xfrm>
            <a:off x="1435394" y="2156637"/>
            <a:ext cx="15328606" cy="529173"/>
          </a:xfrm>
          <a:prstGeom prst="rect">
            <a:avLst/>
          </a:prstGeom>
          <a:solidFill>
            <a:srgbClr val="DCEA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07FFF2B-EF7B-C154-F593-CFA9FD68C936}"/>
              </a:ext>
            </a:extLst>
          </p:cNvPr>
          <p:cNvSpPr txBox="1"/>
          <p:nvPr/>
        </p:nvSpPr>
        <p:spPr>
          <a:xfrm>
            <a:off x="1447800" y="1528227"/>
            <a:ext cx="15163800" cy="1138773"/>
          </a:xfrm>
          <a:prstGeom prst="rect">
            <a:avLst/>
          </a:prstGeom>
          <a:noFill/>
        </p:spPr>
        <p:txBody>
          <a:bodyPr wrap="square" rtlCol="0">
            <a:spAutoFit/>
          </a:bodyPr>
          <a:lstStyle/>
          <a:p>
            <a:r>
              <a:rPr lang="en-US" sz="6800" b="1" dirty="0">
                <a:solidFill>
                  <a:srgbClr val="1A363E"/>
                </a:solidFill>
                <a:latin typeface="Open Sans" panose="020B0606030504020204" pitchFamily="34" charset="0"/>
                <a:ea typeface="Open Sans" panose="020B0606030504020204" pitchFamily="34" charset="0"/>
                <a:cs typeface="Open Sans" panose="020B0606030504020204" pitchFamily="34" charset="0"/>
              </a:rPr>
              <a:t>What is Your Current Credit Score?</a:t>
            </a:r>
          </a:p>
        </p:txBody>
      </p:sp>
      <p:pic>
        <p:nvPicPr>
          <p:cNvPr id="8" name="Picture 7" descr="A screen shot of a credit score&#10;&#10;Description automatically generated">
            <a:extLst>
              <a:ext uri="{FF2B5EF4-FFF2-40B4-BE49-F238E27FC236}">
                <a16:creationId xmlns:a16="http://schemas.microsoft.com/office/drawing/2014/main" id="{0D0F729E-1B71-B142-AF9B-0CADC274193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611" t="21848" r="8693" b="15126"/>
          <a:stretch/>
        </p:blipFill>
        <p:spPr>
          <a:xfrm>
            <a:off x="3047999" y="3657601"/>
            <a:ext cx="17922240" cy="9601200"/>
          </a:xfrm>
          <a:prstGeom prst="rect">
            <a:avLst/>
          </a:prstGeom>
        </p:spPr>
      </p:pic>
    </p:spTree>
    <p:extLst>
      <p:ext uri="{BB962C8B-B14F-4D97-AF65-F5344CB8AC3E}">
        <p14:creationId xmlns:p14="http://schemas.microsoft.com/office/powerpoint/2010/main" val="3110054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CF48945-9764-BD4E-AB1D-3B4D0680E6C7}"/>
              </a:ext>
            </a:extLst>
          </p:cNvPr>
          <p:cNvSpPr/>
          <p:nvPr/>
        </p:nvSpPr>
        <p:spPr>
          <a:xfrm>
            <a:off x="0" y="0"/>
            <a:ext cx="24384000" cy="13716000"/>
          </a:xfrm>
          <a:prstGeom prst="rect">
            <a:avLst/>
          </a:prstGeom>
          <a:solidFill>
            <a:srgbClr val="1A3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AEAC8DC-06F3-1D48-B441-0B22858E4DCC}"/>
              </a:ext>
            </a:extLst>
          </p:cNvPr>
          <p:cNvSpPr/>
          <p:nvPr/>
        </p:nvSpPr>
        <p:spPr>
          <a:xfrm>
            <a:off x="5257800" y="7086600"/>
            <a:ext cx="13906500" cy="762000"/>
          </a:xfrm>
          <a:prstGeom prst="rect">
            <a:avLst/>
          </a:prstGeom>
          <a:solidFill>
            <a:srgbClr val="4E92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D534D70-5A70-B54E-9A7C-AA92F6E46A16}"/>
              </a:ext>
            </a:extLst>
          </p:cNvPr>
          <p:cNvSpPr txBox="1"/>
          <p:nvPr/>
        </p:nvSpPr>
        <p:spPr>
          <a:xfrm>
            <a:off x="5219700" y="6233517"/>
            <a:ext cx="13906500" cy="1538883"/>
          </a:xfrm>
          <a:prstGeom prst="rect">
            <a:avLst/>
          </a:prstGeom>
          <a:noFill/>
        </p:spPr>
        <p:txBody>
          <a:bodyPr wrap="square" rtlCol="0">
            <a:spAutoFit/>
          </a:bodyPr>
          <a:lstStyle/>
          <a:p>
            <a:pPr algn="ctr"/>
            <a:r>
              <a:rPr lang="en-US" sz="9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Credit Unions &amp; Banks</a:t>
            </a:r>
          </a:p>
        </p:txBody>
      </p:sp>
      <p:pic>
        <p:nvPicPr>
          <p:cNvPr id="6" name="Picture 5">
            <a:extLst>
              <a:ext uri="{FF2B5EF4-FFF2-40B4-BE49-F238E27FC236}">
                <a16:creationId xmlns:a16="http://schemas.microsoft.com/office/drawing/2014/main" id="{603F4A3C-3311-B040-A7DA-057E10A7F630}"/>
              </a:ext>
            </a:extLst>
          </p:cNvPr>
          <p:cNvPicPr>
            <a:picLocks noChangeAspect="1"/>
          </p:cNvPicPr>
          <p:nvPr/>
        </p:nvPicPr>
        <p:blipFill>
          <a:blip r:embed="rId3"/>
          <a:stretch>
            <a:fillRect/>
          </a:stretch>
        </p:blipFill>
        <p:spPr>
          <a:xfrm>
            <a:off x="4876800" y="5867400"/>
            <a:ext cx="803486" cy="990599"/>
          </a:xfrm>
          <a:prstGeom prst="rect">
            <a:avLst/>
          </a:prstGeom>
        </p:spPr>
      </p:pic>
    </p:spTree>
    <p:extLst>
      <p:ext uri="{BB962C8B-B14F-4D97-AF65-F5344CB8AC3E}">
        <p14:creationId xmlns:p14="http://schemas.microsoft.com/office/powerpoint/2010/main" val="213038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EF5A14A-C259-374A-9503-FEA881504093}"/>
              </a:ext>
            </a:extLst>
          </p:cNvPr>
          <p:cNvPicPr>
            <a:picLocks noChangeAspect="1"/>
          </p:cNvPicPr>
          <p:nvPr/>
        </p:nvPicPr>
        <p:blipFill>
          <a:blip r:embed="rId3"/>
          <a:stretch>
            <a:fillRect/>
          </a:stretch>
        </p:blipFill>
        <p:spPr>
          <a:xfrm>
            <a:off x="1792943" y="0"/>
            <a:ext cx="22591058" cy="13716000"/>
          </a:xfrm>
          <a:prstGeom prst="rect">
            <a:avLst/>
          </a:prstGeom>
        </p:spPr>
      </p:pic>
      <p:sp>
        <p:nvSpPr>
          <p:cNvPr id="3" name="TextBox 2">
            <a:extLst>
              <a:ext uri="{FF2B5EF4-FFF2-40B4-BE49-F238E27FC236}">
                <a16:creationId xmlns:a16="http://schemas.microsoft.com/office/drawing/2014/main" id="{7BE979E7-29C9-0F4F-B927-EB28C7CD1C05}"/>
              </a:ext>
            </a:extLst>
          </p:cNvPr>
          <p:cNvSpPr txBox="1"/>
          <p:nvPr/>
        </p:nvSpPr>
        <p:spPr>
          <a:xfrm>
            <a:off x="3009900" y="4965174"/>
            <a:ext cx="18364200" cy="1323439"/>
          </a:xfrm>
          <a:prstGeom prst="rect">
            <a:avLst/>
          </a:prstGeom>
          <a:noFill/>
        </p:spPr>
        <p:txBody>
          <a:bodyPr wrap="square" rtlCol="0">
            <a:spAutoFit/>
          </a:bodyPr>
          <a:lstStyle/>
          <a:p>
            <a:pPr algn="ctr"/>
            <a:r>
              <a:rPr lang="en-US" sz="8000" b="1" dirty="0">
                <a:solidFill>
                  <a:srgbClr val="1A363E"/>
                </a:solidFill>
                <a:latin typeface="Open Sans" panose="020B0606030504020204" pitchFamily="34" charset="0"/>
                <a:ea typeface="Open Sans" panose="020B0606030504020204" pitchFamily="34" charset="0"/>
                <a:cs typeface="Open Sans" panose="020B0606030504020204" pitchFamily="34" charset="0"/>
              </a:rPr>
              <a:t>What does BNPL stand for?</a:t>
            </a:r>
          </a:p>
        </p:txBody>
      </p:sp>
      <p:pic>
        <p:nvPicPr>
          <p:cNvPr id="4" name="Picture 3">
            <a:extLst>
              <a:ext uri="{FF2B5EF4-FFF2-40B4-BE49-F238E27FC236}">
                <a16:creationId xmlns:a16="http://schemas.microsoft.com/office/drawing/2014/main" id="{282E3D77-C166-2C4F-BDFD-8EC3E41493D5}"/>
              </a:ext>
            </a:extLst>
          </p:cNvPr>
          <p:cNvPicPr>
            <a:picLocks noChangeAspect="1"/>
          </p:cNvPicPr>
          <p:nvPr/>
        </p:nvPicPr>
        <p:blipFill>
          <a:blip r:embed="rId4"/>
          <a:stretch>
            <a:fillRect/>
          </a:stretch>
        </p:blipFill>
        <p:spPr>
          <a:xfrm>
            <a:off x="4648200" y="4572001"/>
            <a:ext cx="803486" cy="990599"/>
          </a:xfrm>
          <a:prstGeom prst="rect">
            <a:avLst/>
          </a:prstGeom>
        </p:spPr>
      </p:pic>
    </p:spTree>
    <p:extLst>
      <p:ext uri="{BB962C8B-B14F-4D97-AF65-F5344CB8AC3E}">
        <p14:creationId xmlns:p14="http://schemas.microsoft.com/office/powerpoint/2010/main" val="40163485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9AD7E0D-6BFE-B145-8976-8D9DFDE73E08}"/>
              </a:ext>
            </a:extLst>
          </p:cNvPr>
          <p:cNvPicPr>
            <a:picLocks noChangeAspect="1"/>
          </p:cNvPicPr>
          <p:nvPr/>
        </p:nvPicPr>
        <p:blipFill>
          <a:blip r:embed="rId3"/>
          <a:stretch>
            <a:fillRect/>
          </a:stretch>
        </p:blipFill>
        <p:spPr>
          <a:xfrm>
            <a:off x="1792943" y="0"/>
            <a:ext cx="22591058" cy="13716000"/>
          </a:xfrm>
          <a:prstGeom prst="rect">
            <a:avLst/>
          </a:prstGeom>
        </p:spPr>
      </p:pic>
      <p:sp>
        <p:nvSpPr>
          <p:cNvPr id="4" name="Rectangle 3">
            <a:extLst>
              <a:ext uri="{FF2B5EF4-FFF2-40B4-BE49-F238E27FC236}">
                <a16:creationId xmlns:a16="http://schemas.microsoft.com/office/drawing/2014/main" id="{A18691FC-2E97-3142-AD4A-6EE13F014777}"/>
              </a:ext>
            </a:extLst>
          </p:cNvPr>
          <p:cNvSpPr/>
          <p:nvPr/>
        </p:nvSpPr>
        <p:spPr>
          <a:xfrm>
            <a:off x="1435394" y="2156637"/>
            <a:ext cx="9080206" cy="529173"/>
          </a:xfrm>
          <a:prstGeom prst="rect">
            <a:avLst/>
          </a:prstGeom>
          <a:solidFill>
            <a:srgbClr val="DCEA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BE979E7-29C9-0F4F-B927-EB28C7CD1C05}"/>
              </a:ext>
            </a:extLst>
          </p:cNvPr>
          <p:cNvSpPr txBox="1"/>
          <p:nvPr/>
        </p:nvSpPr>
        <p:spPr>
          <a:xfrm>
            <a:off x="1447800" y="1528227"/>
            <a:ext cx="9067800" cy="1138773"/>
          </a:xfrm>
          <a:prstGeom prst="rect">
            <a:avLst/>
          </a:prstGeom>
          <a:noFill/>
        </p:spPr>
        <p:txBody>
          <a:bodyPr wrap="square" rtlCol="0">
            <a:spAutoFit/>
          </a:bodyPr>
          <a:lstStyle/>
          <a:p>
            <a:r>
              <a:rPr lang="en-US" sz="6800" b="1" dirty="0">
                <a:solidFill>
                  <a:srgbClr val="1A363E"/>
                </a:solidFill>
                <a:latin typeface="Open Sans" panose="020B0606030504020204" pitchFamily="34" charset="0"/>
                <a:ea typeface="Open Sans" panose="020B0606030504020204" pitchFamily="34" charset="0"/>
                <a:cs typeface="Open Sans" panose="020B0606030504020204" pitchFamily="34" charset="0"/>
              </a:rPr>
              <a:t>Buy Now, Pay Later</a:t>
            </a:r>
          </a:p>
        </p:txBody>
      </p:sp>
      <p:sp>
        <p:nvSpPr>
          <p:cNvPr id="5" name="TextBox 4">
            <a:extLst>
              <a:ext uri="{FF2B5EF4-FFF2-40B4-BE49-F238E27FC236}">
                <a16:creationId xmlns:a16="http://schemas.microsoft.com/office/drawing/2014/main" id="{3E4B176C-3D74-8E44-A830-4718888875E5}"/>
              </a:ext>
            </a:extLst>
          </p:cNvPr>
          <p:cNvSpPr txBox="1"/>
          <p:nvPr/>
        </p:nvSpPr>
        <p:spPr>
          <a:xfrm>
            <a:off x="1435395" y="3193263"/>
            <a:ext cx="21155662" cy="8770478"/>
          </a:xfrm>
          <a:prstGeom prst="rect">
            <a:avLst/>
          </a:prstGeom>
          <a:noFill/>
        </p:spPr>
        <p:txBody>
          <a:bodyPr wrap="square" rtlCol="0">
            <a:spAutoFit/>
          </a:bodyPr>
          <a:lstStyle/>
          <a:p>
            <a:pPr>
              <a:lnSpc>
                <a:spcPct val="150000"/>
              </a:lnSpc>
            </a:pPr>
            <a:r>
              <a:rPr lang="en-US" sz="3800" b="0" i="0" dirty="0">
                <a:solidFill>
                  <a:srgbClr val="374151"/>
                </a:solidFill>
                <a:effectLst/>
                <a:latin typeface="Open Sans" panose="020B0606030504020204" pitchFamily="34" charset="0"/>
                <a:ea typeface="Open Sans" panose="020B0606030504020204" pitchFamily="34" charset="0"/>
                <a:cs typeface="Open Sans" panose="020B0606030504020204" pitchFamily="34" charset="0"/>
              </a:rPr>
              <a:t>Buy Now, Pay Later (BNPL) is a payment option that lets you make a purchase and receive it immediately but pay for it later, usually over a series of installments.</a:t>
            </a:r>
            <a:endParaRPr lang="en-US" sz="3800" dirty="0">
              <a:solidFill>
                <a:srgbClr val="374151"/>
              </a:solidFill>
              <a:latin typeface="Open Sans" panose="020B0606030504020204" pitchFamily="34" charset="0"/>
              <a:ea typeface="Open Sans" panose="020B0606030504020204" pitchFamily="34" charset="0"/>
              <a:cs typeface="Open Sans" panose="020B0606030504020204" pitchFamily="34" charset="0"/>
            </a:endParaRPr>
          </a:p>
          <a:p>
            <a:pPr marL="571500" indent="-571500">
              <a:lnSpc>
                <a:spcPct val="150000"/>
              </a:lnSpc>
              <a:buFont typeface="Arial" panose="020B0604020202020204" pitchFamily="34" charset="0"/>
              <a:buChar char="•"/>
            </a:pPr>
            <a:r>
              <a:rPr lang="en-US" sz="3800" b="1" dirty="0">
                <a:solidFill>
                  <a:srgbClr val="374151"/>
                </a:solidFill>
                <a:latin typeface="Open Sans" panose="020B0606030504020204" pitchFamily="34" charset="0"/>
                <a:ea typeface="Open Sans" panose="020B0606030504020204" pitchFamily="34" charset="0"/>
                <a:cs typeface="Open Sans" panose="020B0606030504020204" pitchFamily="34" charset="0"/>
              </a:rPr>
              <a:t>Deferred Payment: </a:t>
            </a:r>
            <a:r>
              <a:rPr lang="en-US" sz="3800" dirty="0">
                <a:solidFill>
                  <a:srgbClr val="374151"/>
                </a:solidFill>
                <a:latin typeface="Open Sans" panose="020B0606030504020204" pitchFamily="34" charset="0"/>
                <a:ea typeface="Open Sans" panose="020B0606030504020204" pitchFamily="34" charset="0"/>
                <a:cs typeface="Open Sans" panose="020B0606030504020204" pitchFamily="34" charset="0"/>
              </a:rPr>
              <a:t>Allows consumers to make a purchase and delay full payment to a later date.</a:t>
            </a:r>
          </a:p>
          <a:p>
            <a:pPr marL="571500" indent="-571500">
              <a:lnSpc>
                <a:spcPct val="150000"/>
              </a:lnSpc>
              <a:buFont typeface="Arial" panose="020B0604020202020204" pitchFamily="34" charset="0"/>
              <a:buChar char="•"/>
            </a:pPr>
            <a:r>
              <a:rPr lang="en-US" sz="3800" b="1" dirty="0">
                <a:solidFill>
                  <a:srgbClr val="374151"/>
                </a:solidFill>
                <a:latin typeface="Open Sans" panose="020B0606030504020204" pitchFamily="34" charset="0"/>
                <a:ea typeface="Open Sans" panose="020B0606030504020204" pitchFamily="34" charset="0"/>
                <a:cs typeface="Open Sans" panose="020B0606030504020204" pitchFamily="34" charset="0"/>
              </a:rPr>
              <a:t>Installment Payments: </a:t>
            </a:r>
            <a:r>
              <a:rPr lang="en-US" sz="3800" dirty="0">
                <a:solidFill>
                  <a:srgbClr val="374151"/>
                </a:solidFill>
                <a:latin typeface="Open Sans" panose="020B0606030504020204" pitchFamily="34" charset="0"/>
                <a:ea typeface="Open Sans" panose="020B0606030504020204" pitchFamily="34" charset="0"/>
                <a:cs typeface="Open Sans" panose="020B0606030504020204" pitchFamily="34" charset="0"/>
              </a:rPr>
              <a:t>The total cost is divided into smaller, more manageable payments, spread over a specified period.</a:t>
            </a:r>
          </a:p>
          <a:p>
            <a:pPr marL="571500" indent="-571500">
              <a:lnSpc>
                <a:spcPct val="150000"/>
              </a:lnSpc>
              <a:buFont typeface="Arial" panose="020B0604020202020204" pitchFamily="34" charset="0"/>
              <a:buChar char="•"/>
            </a:pPr>
            <a:r>
              <a:rPr lang="en-US" sz="3800" b="1" dirty="0">
                <a:solidFill>
                  <a:srgbClr val="374151"/>
                </a:solidFill>
                <a:latin typeface="Open Sans" panose="020B0606030504020204" pitchFamily="34" charset="0"/>
                <a:ea typeface="Open Sans" panose="020B0606030504020204" pitchFamily="34" charset="0"/>
                <a:cs typeface="Open Sans" panose="020B0606030504020204" pitchFamily="34" charset="0"/>
              </a:rPr>
              <a:t>Convenience: </a:t>
            </a:r>
            <a:r>
              <a:rPr lang="en-US" sz="3800" dirty="0">
                <a:solidFill>
                  <a:srgbClr val="374151"/>
                </a:solidFill>
                <a:latin typeface="Open Sans" panose="020B0606030504020204" pitchFamily="34" charset="0"/>
                <a:ea typeface="Open Sans" panose="020B0606030504020204" pitchFamily="34" charset="0"/>
                <a:cs typeface="Open Sans" panose="020B0606030504020204" pitchFamily="34" charset="0"/>
              </a:rPr>
              <a:t>Enables immediate acquisition of goods or services without the need for upfront full payment.</a:t>
            </a:r>
          </a:p>
          <a:p>
            <a:pPr marL="571500" indent="-571500">
              <a:lnSpc>
                <a:spcPct val="150000"/>
              </a:lnSpc>
              <a:buFont typeface="Arial" panose="020B0604020202020204" pitchFamily="34" charset="0"/>
              <a:buChar char="•"/>
            </a:pPr>
            <a:r>
              <a:rPr lang="en-US" sz="3800" b="1" dirty="0">
                <a:solidFill>
                  <a:srgbClr val="374151"/>
                </a:solidFill>
                <a:latin typeface="Open Sans" panose="020B0606030504020204" pitchFamily="34" charset="0"/>
                <a:ea typeface="Open Sans" panose="020B0606030504020204" pitchFamily="34" charset="0"/>
                <a:cs typeface="Open Sans" panose="020B0606030504020204" pitchFamily="34" charset="0"/>
              </a:rPr>
              <a:t>Fees and Interest: </a:t>
            </a:r>
            <a:r>
              <a:rPr lang="en-US" sz="3800" dirty="0">
                <a:solidFill>
                  <a:srgbClr val="374151"/>
                </a:solidFill>
                <a:latin typeface="Open Sans" panose="020B0606030504020204" pitchFamily="34" charset="0"/>
                <a:ea typeface="Open Sans" panose="020B0606030504020204" pitchFamily="34" charset="0"/>
                <a:cs typeface="Open Sans" panose="020B0606030504020204" pitchFamily="34" charset="0"/>
              </a:rPr>
              <a:t>Often involves additional charges such as interest or fees, so it's essential to understand the terms and conditions before opting for buy now, pay later.</a:t>
            </a:r>
          </a:p>
        </p:txBody>
      </p:sp>
    </p:spTree>
    <p:extLst>
      <p:ext uri="{BB962C8B-B14F-4D97-AF65-F5344CB8AC3E}">
        <p14:creationId xmlns:p14="http://schemas.microsoft.com/office/powerpoint/2010/main" val="41337528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9AD7E0D-6BFE-B145-8976-8D9DFDE73E08}"/>
              </a:ext>
            </a:extLst>
          </p:cNvPr>
          <p:cNvPicPr>
            <a:picLocks noChangeAspect="1"/>
          </p:cNvPicPr>
          <p:nvPr/>
        </p:nvPicPr>
        <p:blipFill>
          <a:blip r:embed="rId3"/>
          <a:stretch>
            <a:fillRect/>
          </a:stretch>
        </p:blipFill>
        <p:spPr>
          <a:xfrm>
            <a:off x="1792943" y="0"/>
            <a:ext cx="22591058" cy="13716000"/>
          </a:xfrm>
          <a:prstGeom prst="rect">
            <a:avLst/>
          </a:prstGeom>
        </p:spPr>
      </p:pic>
      <p:sp>
        <p:nvSpPr>
          <p:cNvPr id="4" name="Rectangle 3">
            <a:extLst>
              <a:ext uri="{FF2B5EF4-FFF2-40B4-BE49-F238E27FC236}">
                <a16:creationId xmlns:a16="http://schemas.microsoft.com/office/drawing/2014/main" id="{A18691FC-2E97-3142-AD4A-6EE13F014777}"/>
              </a:ext>
            </a:extLst>
          </p:cNvPr>
          <p:cNvSpPr/>
          <p:nvPr/>
        </p:nvSpPr>
        <p:spPr>
          <a:xfrm>
            <a:off x="1435394" y="2156637"/>
            <a:ext cx="10756606" cy="529173"/>
          </a:xfrm>
          <a:prstGeom prst="rect">
            <a:avLst/>
          </a:prstGeom>
          <a:solidFill>
            <a:srgbClr val="DCEA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BE979E7-29C9-0F4F-B927-EB28C7CD1C05}"/>
              </a:ext>
            </a:extLst>
          </p:cNvPr>
          <p:cNvSpPr txBox="1"/>
          <p:nvPr/>
        </p:nvSpPr>
        <p:spPr>
          <a:xfrm>
            <a:off x="1447800" y="1528227"/>
            <a:ext cx="10515600" cy="1138773"/>
          </a:xfrm>
          <a:prstGeom prst="rect">
            <a:avLst/>
          </a:prstGeom>
          <a:noFill/>
        </p:spPr>
        <p:txBody>
          <a:bodyPr wrap="square" rtlCol="0">
            <a:spAutoFit/>
          </a:bodyPr>
          <a:lstStyle/>
          <a:p>
            <a:r>
              <a:rPr lang="en-US" sz="6800" b="1" dirty="0">
                <a:solidFill>
                  <a:srgbClr val="1A363E"/>
                </a:solidFill>
                <a:latin typeface="Open Sans" panose="020B0606030504020204" pitchFamily="34" charset="0"/>
                <a:ea typeface="Open Sans" panose="020B0606030504020204" pitchFamily="34" charset="0"/>
                <a:cs typeface="Open Sans" panose="020B0606030504020204" pitchFamily="34" charset="0"/>
              </a:rPr>
              <a:t>Is BNPL a smart choice?</a:t>
            </a:r>
          </a:p>
        </p:txBody>
      </p:sp>
      <p:sp>
        <p:nvSpPr>
          <p:cNvPr id="5" name="TextBox 4">
            <a:extLst>
              <a:ext uri="{FF2B5EF4-FFF2-40B4-BE49-F238E27FC236}">
                <a16:creationId xmlns:a16="http://schemas.microsoft.com/office/drawing/2014/main" id="{3E4B176C-3D74-8E44-A830-4718888875E5}"/>
              </a:ext>
            </a:extLst>
          </p:cNvPr>
          <p:cNvSpPr txBox="1"/>
          <p:nvPr/>
        </p:nvSpPr>
        <p:spPr>
          <a:xfrm>
            <a:off x="1435395" y="3193263"/>
            <a:ext cx="21155662" cy="9606412"/>
          </a:xfrm>
          <a:prstGeom prst="rect">
            <a:avLst/>
          </a:prstGeom>
          <a:noFill/>
        </p:spPr>
        <p:txBody>
          <a:bodyPr wrap="square" rtlCol="0">
            <a:spAutoFit/>
          </a:bodyPr>
          <a:lstStyle/>
          <a:p>
            <a:pPr>
              <a:lnSpc>
                <a:spcPct val="150000"/>
              </a:lnSpc>
            </a:pPr>
            <a:r>
              <a:rPr lang="en-US" sz="3800" b="0" i="0" dirty="0">
                <a:solidFill>
                  <a:srgbClr val="374151"/>
                </a:solidFill>
                <a:effectLst/>
                <a:latin typeface="Open Sans" panose="020B0606030504020204" pitchFamily="34" charset="0"/>
                <a:ea typeface="Open Sans" panose="020B0606030504020204" pitchFamily="34" charset="0"/>
                <a:cs typeface="Open Sans" panose="020B0606030504020204" pitchFamily="34" charset="0"/>
              </a:rPr>
              <a:t>Whether buy now, pay later is a smart choice depends on individual circumstances and financial habits. Here are some considerations:</a:t>
            </a:r>
          </a:p>
          <a:p>
            <a:pPr>
              <a:lnSpc>
                <a:spcPct val="150000"/>
              </a:lnSpc>
            </a:pPr>
            <a:endParaRPr lang="en-US" sz="1600" b="0" i="0" dirty="0">
              <a:solidFill>
                <a:srgbClr val="374151"/>
              </a:solidFill>
              <a:effectLst/>
              <a:latin typeface="Open Sans" panose="020B0606030504020204" pitchFamily="34" charset="0"/>
              <a:ea typeface="Open Sans" panose="020B0606030504020204" pitchFamily="34" charset="0"/>
              <a:cs typeface="Open Sans" panose="020B0606030504020204" pitchFamily="34" charset="0"/>
            </a:endParaRPr>
          </a:p>
          <a:p>
            <a:pPr marL="571500" indent="-571500">
              <a:lnSpc>
                <a:spcPct val="150000"/>
              </a:lnSpc>
              <a:buFont typeface="Arial" panose="020B0604020202020204" pitchFamily="34" charset="0"/>
              <a:buChar char="•"/>
            </a:pPr>
            <a:r>
              <a:rPr lang="en-US" sz="3600" b="1" i="0" dirty="0">
                <a:solidFill>
                  <a:srgbClr val="374151"/>
                </a:solidFill>
                <a:effectLst/>
                <a:latin typeface="Open Sans" panose="020B0606030504020204" pitchFamily="34" charset="0"/>
                <a:ea typeface="Open Sans" panose="020B0606030504020204" pitchFamily="34" charset="0"/>
                <a:cs typeface="Open Sans" panose="020B0606030504020204" pitchFamily="34" charset="0"/>
              </a:rPr>
              <a:t>Budgeting: </a:t>
            </a:r>
            <a:r>
              <a:rPr lang="en-US" sz="3600" b="0" i="0" dirty="0">
                <a:solidFill>
                  <a:srgbClr val="374151"/>
                </a:solidFill>
                <a:effectLst/>
                <a:latin typeface="Open Sans" panose="020B0606030504020204" pitchFamily="34" charset="0"/>
                <a:ea typeface="Open Sans" panose="020B0606030504020204" pitchFamily="34" charset="0"/>
                <a:cs typeface="Open Sans" panose="020B0606030504020204" pitchFamily="34" charset="0"/>
              </a:rPr>
              <a:t>If you struggle with budgeting or tend to overspend, BNPL might not be the best choice, as it can lead to accumulating debt.</a:t>
            </a:r>
          </a:p>
          <a:p>
            <a:pPr marL="571500" indent="-571500">
              <a:lnSpc>
                <a:spcPct val="150000"/>
              </a:lnSpc>
              <a:buFont typeface="Arial" panose="020B0604020202020204" pitchFamily="34" charset="0"/>
              <a:buChar char="•"/>
            </a:pPr>
            <a:r>
              <a:rPr lang="en-US" sz="3600" b="1" i="0" dirty="0">
                <a:solidFill>
                  <a:srgbClr val="374151"/>
                </a:solidFill>
                <a:effectLst/>
                <a:latin typeface="Open Sans" panose="020B0606030504020204" pitchFamily="34" charset="0"/>
                <a:ea typeface="Open Sans" panose="020B0606030504020204" pitchFamily="34" charset="0"/>
                <a:cs typeface="Open Sans" panose="020B0606030504020204" pitchFamily="34" charset="0"/>
              </a:rPr>
              <a:t>Interest Rates and Fees: </a:t>
            </a:r>
            <a:r>
              <a:rPr lang="en-US" sz="3600" b="0" i="0" dirty="0">
                <a:solidFill>
                  <a:srgbClr val="374151"/>
                </a:solidFill>
                <a:effectLst/>
                <a:latin typeface="Open Sans" panose="020B0606030504020204" pitchFamily="34" charset="0"/>
                <a:ea typeface="Open Sans" panose="020B0606030504020204" pitchFamily="34" charset="0"/>
                <a:cs typeface="Open Sans" panose="020B0606030504020204" pitchFamily="34" charset="0"/>
              </a:rPr>
              <a:t>Check the terms and conditions, including interest rates and fees. High-interest rates or hidden charges can make the overall cost of the purchase significantly higher.</a:t>
            </a:r>
          </a:p>
          <a:p>
            <a:pPr marL="571500" indent="-571500">
              <a:lnSpc>
                <a:spcPct val="150000"/>
              </a:lnSpc>
              <a:buFont typeface="Arial" panose="020B0604020202020204" pitchFamily="34" charset="0"/>
              <a:buChar char="•"/>
            </a:pPr>
            <a:r>
              <a:rPr lang="en-US" sz="3600" b="1" i="0" dirty="0">
                <a:solidFill>
                  <a:srgbClr val="374151"/>
                </a:solidFill>
                <a:effectLst/>
                <a:latin typeface="Open Sans" panose="020B0606030504020204" pitchFamily="34" charset="0"/>
                <a:ea typeface="Open Sans" panose="020B0606030504020204" pitchFamily="34" charset="0"/>
                <a:cs typeface="Open Sans" panose="020B0606030504020204" pitchFamily="34" charset="0"/>
              </a:rPr>
              <a:t>Financial Stability: </a:t>
            </a:r>
            <a:r>
              <a:rPr lang="en-US" sz="3600" b="0" i="0" dirty="0">
                <a:solidFill>
                  <a:srgbClr val="374151"/>
                </a:solidFill>
                <a:effectLst/>
                <a:latin typeface="Open Sans" panose="020B0606030504020204" pitchFamily="34" charset="0"/>
                <a:ea typeface="Open Sans" panose="020B0606030504020204" pitchFamily="34" charset="0"/>
                <a:cs typeface="Open Sans" panose="020B0606030504020204" pitchFamily="34" charset="0"/>
              </a:rPr>
              <a:t>If you have a stable income and can comfortably manage the installment payments without impacting your essential expenses, BNPL may be a convenient option.</a:t>
            </a:r>
          </a:p>
          <a:p>
            <a:pPr marL="571500" indent="-571500">
              <a:lnSpc>
                <a:spcPct val="150000"/>
              </a:lnSpc>
              <a:buFont typeface="Arial" panose="020B0604020202020204" pitchFamily="34" charset="0"/>
              <a:buChar char="•"/>
            </a:pPr>
            <a:r>
              <a:rPr lang="en-US" sz="3600" b="1" i="0" dirty="0">
                <a:solidFill>
                  <a:srgbClr val="374151"/>
                </a:solidFill>
                <a:effectLst/>
                <a:latin typeface="Open Sans" panose="020B0606030504020204" pitchFamily="34" charset="0"/>
                <a:ea typeface="Open Sans" panose="020B0606030504020204" pitchFamily="34" charset="0"/>
                <a:cs typeface="Open Sans" panose="020B0606030504020204" pitchFamily="34" charset="0"/>
              </a:rPr>
              <a:t>Emergency Fund: </a:t>
            </a:r>
            <a:r>
              <a:rPr lang="en-US" sz="3600" b="0" i="0" dirty="0">
                <a:solidFill>
                  <a:srgbClr val="374151"/>
                </a:solidFill>
                <a:effectLst/>
                <a:latin typeface="Open Sans" panose="020B0606030504020204" pitchFamily="34" charset="0"/>
                <a:ea typeface="Open Sans" panose="020B0606030504020204" pitchFamily="34" charset="0"/>
                <a:cs typeface="Open Sans" panose="020B0606030504020204" pitchFamily="34" charset="0"/>
              </a:rPr>
              <a:t>It's generally advisable to have an emergency fund. If using BNPL jeopardizes your ability to save for emergencies, it might not be the wisest choice.</a:t>
            </a:r>
          </a:p>
        </p:txBody>
      </p:sp>
    </p:spTree>
    <p:extLst>
      <p:ext uri="{BB962C8B-B14F-4D97-AF65-F5344CB8AC3E}">
        <p14:creationId xmlns:p14="http://schemas.microsoft.com/office/powerpoint/2010/main" val="6928442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96351F7-97F4-CE4A-B132-AE3DB1619E1D}"/>
              </a:ext>
            </a:extLst>
          </p:cNvPr>
          <p:cNvPicPr>
            <a:picLocks noChangeAspect="1"/>
          </p:cNvPicPr>
          <p:nvPr/>
        </p:nvPicPr>
        <p:blipFill>
          <a:blip r:embed="rId4"/>
          <a:stretch>
            <a:fillRect/>
          </a:stretch>
        </p:blipFill>
        <p:spPr>
          <a:xfrm>
            <a:off x="1792943" y="0"/>
            <a:ext cx="22591058" cy="13716000"/>
          </a:xfrm>
          <a:prstGeom prst="rect">
            <a:avLst/>
          </a:prstGeom>
        </p:spPr>
      </p:pic>
      <p:pic>
        <p:nvPicPr>
          <p:cNvPr id="5" name="Online Media 4" descr="Buy Now Pay Later: Are These Interest-Free Loans Worth It?">
            <a:hlinkClick r:id="" action="ppaction://media"/>
            <a:extLst>
              <a:ext uri="{FF2B5EF4-FFF2-40B4-BE49-F238E27FC236}">
                <a16:creationId xmlns:a16="http://schemas.microsoft.com/office/drawing/2014/main" id="{6A79B2BC-BFBC-2F4F-9CAE-11D29DF4562F}"/>
              </a:ext>
            </a:extLst>
          </p:cNvPr>
          <p:cNvPicPr>
            <a:picLocks noRot="1" noChangeAspect="1"/>
          </p:cNvPicPr>
          <p:nvPr>
            <a:videoFile r:link="rId1"/>
          </p:nvPr>
        </p:nvPicPr>
        <p:blipFill>
          <a:blip r:embed="rId5"/>
          <a:stretch>
            <a:fillRect/>
          </a:stretch>
        </p:blipFill>
        <p:spPr>
          <a:xfrm>
            <a:off x="2124159" y="1169670"/>
            <a:ext cx="20135681" cy="11376660"/>
          </a:xfrm>
          <a:prstGeom prst="rect">
            <a:avLst/>
          </a:prstGeom>
        </p:spPr>
      </p:pic>
    </p:spTree>
    <p:extLst>
      <p:ext uri="{BB962C8B-B14F-4D97-AF65-F5344CB8AC3E}">
        <p14:creationId xmlns:p14="http://schemas.microsoft.com/office/powerpoint/2010/main" val="2128213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0517D3-189A-A6AC-4698-9487C023801B}"/>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35670B1A-6CD9-48AE-516F-EBB20B7406CC}"/>
              </a:ext>
            </a:extLst>
          </p:cNvPr>
          <p:cNvSpPr/>
          <p:nvPr/>
        </p:nvSpPr>
        <p:spPr>
          <a:xfrm>
            <a:off x="0" y="0"/>
            <a:ext cx="24384000" cy="13716000"/>
          </a:xfrm>
          <a:prstGeom prst="rect">
            <a:avLst/>
          </a:prstGeom>
          <a:solidFill>
            <a:srgbClr val="1A3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476204A4-2D88-FB27-B8B9-5474CB0B74E8}"/>
              </a:ext>
            </a:extLst>
          </p:cNvPr>
          <p:cNvSpPr/>
          <p:nvPr/>
        </p:nvSpPr>
        <p:spPr>
          <a:xfrm>
            <a:off x="5063914" y="7069349"/>
            <a:ext cx="14367086" cy="762000"/>
          </a:xfrm>
          <a:prstGeom prst="rect">
            <a:avLst/>
          </a:prstGeom>
          <a:solidFill>
            <a:srgbClr val="4E92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71B6914-E4DF-5A15-D700-CF8EDEFD6428}"/>
              </a:ext>
            </a:extLst>
          </p:cNvPr>
          <p:cNvSpPr txBox="1"/>
          <p:nvPr/>
        </p:nvSpPr>
        <p:spPr>
          <a:xfrm>
            <a:off x="0" y="6233517"/>
            <a:ext cx="24384000" cy="1538883"/>
          </a:xfrm>
          <a:prstGeom prst="rect">
            <a:avLst/>
          </a:prstGeom>
          <a:noFill/>
        </p:spPr>
        <p:txBody>
          <a:bodyPr wrap="square" rtlCol="0">
            <a:spAutoFit/>
          </a:bodyPr>
          <a:lstStyle/>
          <a:p>
            <a:pPr algn="ctr"/>
            <a:r>
              <a:rPr lang="en-US" sz="9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Let’s talk about College</a:t>
            </a:r>
          </a:p>
        </p:txBody>
      </p:sp>
      <p:pic>
        <p:nvPicPr>
          <p:cNvPr id="6" name="Picture 5">
            <a:extLst>
              <a:ext uri="{FF2B5EF4-FFF2-40B4-BE49-F238E27FC236}">
                <a16:creationId xmlns:a16="http://schemas.microsoft.com/office/drawing/2014/main" id="{B2C1B72D-2B6D-D49F-1F49-A4114B66C7AD}"/>
              </a:ext>
            </a:extLst>
          </p:cNvPr>
          <p:cNvPicPr>
            <a:picLocks noChangeAspect="1"/>
          </p:cNvPicPr>
          <p:nvPr/>
        </p:nvPicPr>
        <p:blipFill>
          <a:blip r:embed="rId3"/>
          <a:stretch>
            <a:fillRect/>
          </a:stretch>
        </p:blipFill>
        <p:spPr>
          <a:xfrm>
            <a:off x="4759114" y="5791200"/>
            <a:ext cx="803486" cy="990599"/>
          </a:xfrm>
          <a:prstGeom prst="rect">
            <a:avLst/>
          </a:prstGeom>
        </p:spPr>
      </p:pic>
    </p:spTree>
    <p:extLst>
      <p:ext uri="{BB962C8B-B14F-4D97-AF65-F5344CB8AC3E}">
        <p14:creationId xmlns:p14="http://schemas.microsoft.com/office/powerpoint/2010/main" val="42489130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EF5A14A-C259-374A-9503-FEA881504093}"/>
              </a:ext>
            </a:extLst>
          </p:cNvPr>
          <p:cNvPicPr>
            <a:picLocks noChangeAspect="1"/>
          </p:cNvPicPr>
          <p:nvPr/>
        </p:nvPicPr>
        <p:blipFill>
          <a:blip r:embed="rId3"/>
          <a:stretch>
            <a:fillRect/>
          </a:stretch>
        </p:blipFill>
        <p:spPr>
          <a:xfrm>
            <a:off x="1786457" y="-1"/>
            <a:ext cx="22591058" cy="13716000"/>
          </a:xfrm>
          <a:prstGeom prst="rect">
            <a:avLst/>
          </a:prstGeom>
        </p:spPr>
      </p:pic>
      <p:sp>
        <p:nvSpPr>
          <p:cNvPr id="3" name="TextBox 2">
            <a:extLst>
              <a:ext uri="{FF2B5EF4-FFF2-40B4-BE49-F238E27FC236}">
                <a16:creationId xmlns:a16="http://schemas.microsoft.com/office/drawing/2014/main" id="{7BE979E7-29C9-0F4F-B927-EB28C7CD1C05}"/>
              </a:ext>
            </a:extLst>
          </p:cNvPr>
          <p:cNvSpPr txBox="1"/>
          <p:nvPr/>
        </p:nvSpPr>
        <p:spPr>
          <a:xfrm>
            <a:off x="3009900" y="5580727"/>
            <a:ext cx="18364200" cy="2554545"/>
          </a:xfrm>
          <a:prstGeom prst="rect">
            <a:avLst/>
          </a:prstGeom>
          <a:noFill/>
        </p:spPr>
        <p:txBody>
          <a:bodyPr wrap="square" rtlCol="0">
            <a:spAutoFit/>
          </a:bodyPr>
          <a:lstStyle/>
          <a:p>
            <a:pPr algn="ctr"/>
            <a:r>
              <a:rPr lang="en-US" sz="8000" b="1" dirty="0">
                <a:solidFill>
                  <a:srgbClr val="1A363E"/>
                </a:solidFill>
                <a:latin typeface="Open Sans" panose="020B0606030504020204" pitchFamily="34" charset="0"/>
                <a:ea typeface="Open Sans" panose="020B0606030504020204" pitchFamily="34" charset="0"/>
                <a:cs typeface="Open Sans" panose="020B0606030504020204" pitchFamily="34" charset="0"/>
              </a:rPr>
              <a:t>What is an example of a </a:t>
            </a:r>
            <a:r>
              <a:rPr lang="en-US" sz="8000" b="1" i="1" dirty="0">
                <a:solidFill>
                  <a:srgbClr val="1A363E"/>
                </a:solidFill>
                <a:latin typeface="Open Sans" panose="020B0606030504020204" pitchFamily="34" charset="0"/>
                <a:ea typeface="Open Sans" panose="020B0606030504020204" pitchFamily="34" charset="0"/>
                <a:cs typeface="Open Sans" panose="020B0606030504020204" pitchFamily="34" charset="0"/>
              </a:rPr>
              <a:t>variable</a:t>
            </a:r>
            <a:r>
              <a:rPr lang="en-US" sz="8000" b="1" dirty="0">
                <a:solidFill>
                  <a:srgbClr val="1A363E"/>
                </a:solidFill>
                <a:latin typeface="Open Sans" panose="020B0606030504020204" pitchFamily="34" charset="0"/>
                <a:ea typeface="Open Sans" panose="020B0606030504020204" pitchFamily="34" charset="0"/>
                <a:cs typeface="Open Sans" panose="020B0606030504020204" pitchFamily="34" charset="0"/>
              </a:rPr>
              <a:t> educational expense in college?</a:t>
            </a:r>
          </a:p>
        </p:txBody>
      </p:sp>
      <p:pic>
        <p:nvPicPr>
          <p:cNvPr id="4" name="Picture 3">
            <a:extLst>
              <a:ext uri="{FF2B5EF4-FFF2-40B4-BE49-F238E27FC236}">
                <a16:creationId xmlns:a16="http://schemas.microsoft.com/office/drawing/2014/main" id="{1164C047-5AA9-BA47-A254-D4CA6C114C98}"/>
              </a:ext>
            </a:extLst>
          </p:cNvPr>
          <p:cNvPicPr>
            <a:picLocks noChangeAspect="1"/>
          </p:cNvPicPr>
          <p:nvPr/>
        </p:nvPicPr>
        <p:blipFill>
          <a:blip r:embed="rId4"/>
          <a:stretch>
            <a:fillRect/>
          </a:stretch>
        </p:blipFill>
        <p:spPr>
          <a:xfrm>
            <a:off x="3352800" y="5181600"/>
            <a:ext cx="803486" cy="990599"/>
          </a:xfrm>
          <a:prstGeom prst="rect">
            <a:avLst/>
          </a:prstGeom>
        </p:spPr>
      </p:pic>
    </p:spTree>
    <p:extLst>
      <p:ext uri="{BB962C8B-B14F-4D97-AF65-F5344CB8AC3E}">
        <p14:creationId xmlns:p14="http://schemas.microsoft.com/office/powerpoint/2010/main" val="22667975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9AD7E0D-6BFE-B145-8976-8D9DFDE73E08}"/>
              </a:ext>
            </a:extLst>
          </p:cNvPr>
          <p:cNvPicPr>
            <a:picLocks noChangeAspect="1"/>
          </p:cNvPicPr>
          <p:nvPr/>
        </p:nvPicPr>
        <p:blipFill>
          <a:blip r:embed="rId3"/>
          <a:stretch>
            <a:fillRect/>
          </a:stretch>
        </p:blipFill>
        <p:spPr>
          <a:xfrm>
            <a:off x="1792943" y="0"/>
            <a:ext cx="22591058" cy="13716000"/>
          </a:xfrm>
          <a:prstGeom prst="rect">
            <a:avLst/>
          </a:prstGeom>
        </p:spPr>
      </p:pic>
      <p:sp>
        <p:nvSpPr>
          <p:cNvPr id="4" name="Rectangle 3">
            <a:extLst>
              <a:ext uri="{FF2B5EF4-FFF2-40B4-BE49-F238E27FC236}">
                <a16:creationId xmlns:a16="http://schemas.microsoft.com/office/drawing/2014/main" id="{A18691FC-2E97-3142-AD4A-6EE13F014777}"/>
              </a:ext>
            </a:extLst>
          </p:cNvPr>
          <p:cNvSpPr/>
          <p:nvPr/>
        </p:nvSpPr>
        <p:spPr>
          <a:xfrm>
            <a:off x="1435394" y="2156637"/>
            <a:ext cx="18148006" cy="529173"/>
          </a:xfrm>
          <a:prstGeom prst="rect">
            <a:avLst/>
          </a:prstGeom>
          <a:solidFill>
            <a:srgbClr val="DCEA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BE979E7-29C9-0F4F-B927-EB28C7CD1C05}"/>
              </a:ext>
            </a:extLst>
          </p:cNvPr>
          <p:cNvSpPr txBox="1"/>
          <p:nvPr/>
        </p:nvSpPr>
        <p:spPr>
          <a:xfrm>
            <a:off x="1447800" y="1528227"/>
            <a:ext cx="18973800" cy="1138773"/>
          </a:xfrm>
          <a:prstGeom prst="rect">
            <a:avLst/>
          </a:prstGeom>
          <a:noFill/>
        </p:spPr>
        <p:txBody>
          <a:bodyPr wrap="square" rtlCol="0">
            <a:spAutoFit/>
          </a:bodyPr>
          <a:lstStyle/>
          <a:p>
            <a:r>
              <a:rPr lang="en-US" sz="6800" b="1" dirty="0">
                <a:solidFill>
                  <a:srgbClr val="1A363E"/>
                </a:solidFill>
                <a:latin typeface="Open Sans" panose="020B0606030504020204" pitchFamily="34" charset="0"/>
                <a:ea typeface="Open Sans" panose="020B0606030504020204" pitchFamily="34" charset="0"/>
                <a:cs typeface="Open Sans" panose="020B0606030504020204" pitchFamily="34" charset="0"/>
              </a:rPr>
              <a:t>Variable educational expenses in college</a:t>
            </a:r>
          </a:p>
        </p:txBody>
      </p:sp>
      <p:sp>
        <p:nvSpPr>
          <p:cNvPr id="5" name="TextBox 4">
            <a:extLst>
              <a:ext uri="{FF2B5EF4-FFF2-40B4-BE49-F238E27FC236}">
                <a16:creationId xmlns:a16="http://schemas.microsoft.com/office/drawing/2014/main" id="{3E4B176C-3D74-8E44-A830-4718888875E5}"/>
              </a:ext>
            </a:extLst>
          </p:cNvPr>
          <p:cNvSpPr txBox="1"/>
          <p:nvPr/>
        </p:nvSpPr>
        <p:spPr>
          <a:xfrm>
            <a:off x="1435395" y="3193263"/>
            <a:ext cx="21155662" cy="9941183"/>
          </a:xfrm>
          <a:prstGeom prst="rect">
            <a:avLst/>
          </a:prstGeom>
          <a:noFill/>
        </p:spPr>
        <p:txBody>
          <a:bodyPr wrap="square" rtlCol="0">
            <a:spAutoFit/>
          </a:bodyPr>
          <a:lstStyle/>
          <a:p>
            <a:pPr marL="857250" indent="-857250">
              <a:buFont typeface="Arial" panose="020B0604020202020204" pitchFamily="34" charset="0"/>
              <a:buChar char="•"/>
            </a:pPr>
            <a:r>
              <a:rPr lang="en-US" sz="4000" b="1" dirty="0">
                <a:solidFill>
                  <a:srgbClr val="18343B"/>
                </a:solidFill>
                <a:latin typeface="Open Sans" panose="020B0606030504020204" pitchFamily="34" charset="0"/>
                <a:ea typeface="Open Sans" panose="020B0606030504020204" pitchFamily="34" charset="0"/>
                <a:cs typeface="Open Sans" panose="020B0606030504020204" pitchFamily="34" charset="0"/>
              </a:rPr>
              <a:t>Textbooks and Course Materials: </a:t>
            </a:r>
            <a:r>
              <a:rPr lang="en-US" sz="4000" dirty="0">
                <a:solidFill>
                  <a:srgbClr val="18343B"/>
                </a:solidFill>
                <a:latin typeface="Open Sans" panose="020B0606030504020204" pitchFamily="34" charset="0"/>
                <a:ea typeface="Open Sans" panose="020B0606030504020204" pitchFamily="34" charset="0"/>
                <a:cs typeface="Open Sans" panose="020B0606030504020204" pitchFamily="34" charset="0"/>
              </a:rPr>
              <a:t>The cost of textbooks and required course materials can vary widely based on the courses you take and whether you buy new, used, or digital versions. </a:t>
            </a:r>
          </a:p>
          <a:p>
            <a:pPr marL="857250" indent="-857250">
              <a:buFont typeface="Arial" panose="020B0604020202020204" pitchFamily="34" charset="0"/>
              <a:buChar char="•"/>
            </a:pPr>
            <a:endParaRPr lang="en-US" sz="4000" dirty="0">
              <a:solidFill>
                <a:srgbClr val="18343B"/>
              </a:solidFill>
              <a:latin typeface="Open Sans" panose="020B0606030504020204" pitchFamily="34" charset="0"/>
              <a:ea typeface="Open Sans" panose="020B0606030504020204" pitchFamily="34" charset="0"/>
              <a:cs typeface="Open Sans" panose="020B0606030504020204" pitchFamily="34" charset="0"/>
            </a:endParaRPr>
          </a:p>
          <a:p>
            <a:pPr marL="857250" indent="-857250">
              <a:buFont typeface="Arial" panose="020B0604020202020204" pitchFamily="34" charset="0"/>
              <a:buChar char="•"/>
            </a:pPr>
            <a:r>
              <a:rPr lang="en-US" sz="4000" b="1" dirty="0">
                <a:solidFill>
                  <a:srgbClr val="18343B"/>
                </a:solidFill>
                <a:latin typeface="Open Sans" panose="020B0606030504020204" pitchFamily="34" charset="0"/>
                <a:ea typeface="Open Sans" panose="020B0606030504020204" pitchFamily="34" charset="0"/>
                <a:cs typeface="Open Sans" panose="020B0606030504020204" pitchFamily="34" charset="0"/>
              </a:rPr>
              <a:t>Housing and Living Expenses: </a:t>
            </a:r>
            <a:r>
              <a:rPr lang="en-US" sz="4000" dirty="0">
                <a:solidFill>
                  <a:srgbClr val="18343B"/>
                </a:solidFill>
                <a:latin typeface="Open Sans" panose="020B0606030504020204" pitchFamily="34" charset="0"/>
                <a:ea typeface="Open Sans" panose="020B0606030504020204" pitchFamily="34" charset="0"/>
                <a:cs typeface="Open Sans" panose="020B0606030504020204" pitchFamily="34" charset="0"/>
              </a:rPr>
              <a:t>The cost of housing, whether living on-campus or off-campus, can fluctuate based on location and the type of accommodation. Living expenses such as groceries, utilities, and personal items can also vary depending on personal choices and lifestyle.</a:t>
            </a:r>
          </a:p>
          <a:p>
            <a:pPr marL="857250" indent="-857250">
              <a:buFont typeface="Arial" panose="020B0604020202020204" pitchFamily="34" charset="0"/>
              <a:buChar char="•"/>
            </a:pPr>
            <a:endParaRPr lang="en-US" sz="4000" dirty="0">
              <a:solidFill>
                <a:srgbClr val="18343B"/>
              </a:solidFill>
              <a:latin typeface="Open Sans" panose="020B0606030504020204" pitchFamily="34" charset="0"/>
              <a:ea typeface="Open Sans" panose="020B0606030504020204" pitchFamily="34" charset="0"/>
              <a:cs typeface="Open Sans" panose="020B0606030504020204" pitchFamily="34" charset="0"/>
            </a:endParaRPr>
          </a:p>
          <a:p>
            <a:pPr marL="857250" indent="-857250">
              <a:buFont typeface="Arial" panose="020B0604020202020204" pitchFamily="34" charset="0"/>
              <a:buChar char="•"/>
            </a:pPr>
            <a:r>
              <a:rPr lang="en-US" sz="4000" b="1" dirty="0">
                <a:solidFill>
                  <a:srgbClr val="18343B"/>
                </a:solidFill>
                <a:latin typeface="Open Sans" panose="020B0606030504020204" pitchFamily="34" charset="0"/>
                <a:ea typeface="Open Sans" panose="020B0606030504020204" pitchFamily="34" charset="0"/>
                <a:cs typeface="Open Sans" panose="020B0606030504020204" pitchFamily="34" charset="0"/>
              </a:rPr>
              <a:t>Transportation: </a:t>
            </a:r>
            <a:r>
              <a:rPr lang="en-US" sz="4000" dirty="0">
                <a:solidFill>
                  <a:srgbClr val="18343B"/>
                </a:solidFill>
                <a:latin typeface="Open Sans" panose="020B0606030504020204" pitchFamily="34" charset="0"/>
                <a:ea typeface="Open Sans" panose="020B0606030504020204" pitchFamily="34" charset="0"/>
                <a:cs typeface="Open Sans" panose="020B0606030504020204" pitchFamily="34" charset="0"/>
              </a:rPr>
              <a:t>Transportation costs can include commuting expenses, parking fees, or public transportation costs. For students living on-campus, this might be less variable, but for those off-campus, it can be a significant factor.</a:t>
            </a:r>
          </a:p>
          <a:p>
            <a:pPr marL="857250" indent="-857250">
              <a:buFont typeface="Arial" panose="020B0604020202020204" pitchFamily="34" charset="0"/>
              <a:buChar char="•"/>
            </a:pPr>
            <a:endParaRPr lang="en-US" sz="4000" dirty="0">
              <a:solidFill>
                <a:srgbClr val="18343B"/>
              </a:solidFill>
              <a:latin typeface="Open Sans" panose="020B0606030504020204" pitchFamily="34" charset="0"/>
              <a:ea typeface="Open Sans" panose="020B0606030504020204" pitchFamily="34" charset="0"/>
              <a:cs typeface="Open Sans" panose="020B0606030504020204" pitchFamily="34" charset="0"/>
            </a:endParaRPr>
          </a:p>
          <a:p>
            <a:pPr marL="857250" indent="-857250">
              <a:buFont typeface="Arial" panose="020B0604020202020204" pitchFamily="34" charset="0"/>
              <a:buChar char="•"/>
            </a:pPr>
            <a:r>
              <a:rPr lang="en-US" sz="4000" b="1" dirty="0">
                <a:solidFill>
                  <a:srgbClr val="18343B"/>
                </a:solidFill>
                <a:latin typeface="Open Sans" panose="020B0606030504020204" pitchFamily="34" charset="0"/>
                <a:ea typeface="Open Sans" panose="020B0606030504020204" pitchFamily="34" charset="0"/>
                <a:cs typeface="Open Sans" panose="020B0606030504020204" pitchFamily="34" charset="0"/>
              </a:rPr>
              <a:t>Extracurricular Activities and Entertainment: </a:t>
            </a:r>
            <a:r>
              <a:rPr lang="en-US" sz="4000" dirty="0">
                <a:solidFill>
                  <a:srgbClr val="18343B"/>
                </a:solidFill>
                <a:latin typeface="Open Sans" panose="020B0606030504020204" pitchFamily="34" charset="0"/>
                <a:ea typeface="Open Sans" panose="020B0606030504020204" pitchFamily="34" charset="0"/>
                <a:cs typeface="Open Sans" panose="020B0606030504020204" pitchFamily="34" charset="0"/>
              </a:rPr>
              <a:t>Participating in clubs, sports, or other extracurricular activities can incur additional costs. Entertainment expenses, such as movies, concerts, or dining out, can also vary based on personal preferences.</a:t>
            </a:r>
          </a:p>
        </p:txBody>
      </p:sp>
    </p:spTree>
    <p:extLst>
      <p:ext uri="{BB962C8B-B14F-4D97-AF65-F5344CB8AC3E}">
        <p14:creationId xmlns:p14="http://schemas.microsoft.com/office/powerpoint/2010/main" val="40671153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9AD7E0D-6BFE-B145-8976-8D9DFDE73E08}"/>
              </a:ext>
            </a:extLst>
          </p:cNvPr>
          <p:cNvPicPr>
            <a:picLocks noChangeAspect="1"/>
          </p:cNvPicPr>
          <p:nvPr/>
        </p:nvPicPr>
        <p:blipFill>
          <a:blip r:embed="rId3"/>
          <a:stretch>
            <a:fillRect/>
          </a:stretch>
        </p:blipFill>
        <p:spPr>
          <a:xfrm>
            <a:off x="1792943" y="0"/>
            <a:ext cx="22591058" cy="13716000"/>
          </a:xfrm>
          <a:prstGeom prst="rect">
            <a:avLst/>
          </a:prstGeom>
        </p:spPr>
      </p:pic>
      <p:sp>
        <p:nvSpPr>
          <p:cNvPr id="4" name="Rectangle 3">
            <a:extLst>
              <a:ext uri="{FF2B5EF4-FFF2-40B4-BE49-F238E27FC236}">
                <a16:creationId xmlns:a16="http://schemas.microsoft.com/office/drawing/2014/main" id="{A18691FC-2E97-3142-AD4A-6EE13F014777}"/>
              </a:ext>
            </a:extLst>
          </p:cNvPr>
          <p:cNvSpPr/>
          <p:nvPr/>
        </p:nvSpPr>
        <p:spPr>
          <a:xfrm>
            <a:off x="1435394" y="2156637"/>
            <a:ext cx="8534400" cy="529173"/>
          </a:xfrm>
          <a:prstGeom prst="rect">
            <a:avLst/>
          </a:prstGeom>
          <a:solidFill>
            <a:srgbClr val="DCEA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BE979E7-29C9-0F4F-B927-EB28C7CD1C05}"/>
              </a:ext>
            </a:extLst>
          </p:cNvPr>
          <p:cNvSpPr txBox="1"/>
          <p:nvPr/>
        </p:nvSpPr>
        <p:spPr>
          <a:xfrm>
            <a:off x="1447800" y="1528227"/>
            <a:ext cx="8534400" cy="1138773"/>
          </a:xfrm>
          <a:prstGeom prst="rect">
            <a:avLst/>
          </a:prstGeom>
          <a:noFill/>
        </p:spPr>
        <p:txBody>
          <a:bodyPr wrap="square" rtlCol="0">
            <a:spAutoFit/>
          </a:bodyPr>
          <a:lstStyle/>
          <a:p>
            <a:r>
              <a:rPr lang="en-US" sz="6800" b="1" dirty="0">
                <a:solidFill>
                  <a:srgbClr val="1A363E"/>
                </a:solidFill>
                <a:latin typeface="Open Sans" panose="020B0606030504020204" pitchFamily="34" charset="0"/>
                <a:ea typeface="Open Sans" panose="020B0606030504020204" pitchFamily="34" charset="0"/>
                <a:cs typeface="Open Sans" panose="020B0606030504020204" pitchFamily="34" charset="0"/>
              </a:rPr>
              <a:t>Student Loans 101</a:t>
            </a:r>
          </a:p>
        </p:txBody>
      </p:sp>
      <p:sp>
        <p:nvSpPr>
          <p:cNvPr id="5" name="TextBox 4">
            <a:extLst>
              <a:ext uri="{FF2B5EF4-FFF2-40B4-BE49-F238E27FC236}">
                <a16:creationId xmlns:a16="http://schemas.microsoft.com/office/drawing/2014/main" id="{3E4B176C-3D74-8E44-A830-4718888875E5}"/>
              </a:ext>
            </a:extLst>
          </p:cNvPr>
          <p:cNvSpPr txBox="1"/>
          <p:nvPr/>
        </p:nvSpPr>
        <p:spPr>
          <a:xfrm>
            <a:off x="1435395" y="3193263"/>
            <a:ext cx="21155662" cy="8111964"/>
          </a:xfrm>
          <a:prstGeom prst="rect">
            <a:avLst/>
          </a:prstGeom>
          <a:noFill/>
        </p:spPr>
        <p:txBody>
          <a:bodyPr wrap="square" rtlCol="0">
            <a:spAutoFit/>
          </a:bodyPr>
          <a:lstStyle/>
          <a:p>
            <a:pPr>
              <a:lnSpc>
                <a:spcPct val="150000"/>
              </a:lnSpc>
            </a:pPr>
            <a:r>
              <a:rPr lang="en-US" sz="4400" dirty="0">
                <a:solidFill>
                  <a:srgbClr val="18343B"/>
                </a:solidFill>
                <a:latin typeface="Open Sans" panose="020B0606030504020204" pitchFamily="34" charset="0"/>
                <a:ea typeface="Open Sans" panose="020B0606030504020204" pitchFamily="34" charset="0"/>
                <a:cs typeface="Open Sans" panose="020B0606030504020204" pitchFamily="34" charset="0"/>
              </a:rPr>
              <a:t>There are three types of student loans: </a:t>
            </a:r>
          </a:p>
          <a:p>
            <a:pPr marL="571500" indent="-571500">
              <a:lnSpc>
                <a:spcPct val="150000"/>
              </a:lnSpc>
              <a:buFont typeface="Arial" panose="020B0604020202020204" pitchFamily="34" charset="0"/>
              <a:buChar char="•"/>
            </a:pPr>
            <a:r>
              <a:rPr lang="en-US" sz="4400" b="1" dirty="0">
                <a:solidFill>
                  <a:srgbClr val="18343B"/>
                </a:solidFill>
                <a:latin typeface="Open Sans" panose="020B0606030504020204" pitchFamily="34" charset="0"/>
                <a:ea typeface="Open Sans" panose="020B0606030504020204" pitchFamily="34" charset="0"/>
                <a:cs typeface="Open Sans" panose="020B0606030504020204" pitchFamily="34" charset="0"/>
              </a:rPr>
              <a:t>Federal loans</a:t>
            </a:r>
            <a:r>
              <a:rPr lang="en-US" sz="4400" dirty="0">
                <a:solidFill>
                  <a:srgbClr val="18343B"/>
                </a:solidFill>
                <a:latin typeface="Open Sans" panose="020B0606030504020204" pitchFamily="34" charset="0"/>
                <a:ea typeface="Open Sans" panose="020B0606030504020204" pitchFamily="34" charset="0"/>
                <a:cs typeface="Open Sans" panose="020B0606030504020204" pitchFamily="34" charset="0"/>
              </a:rPr>
              <a:t>, </a:t>
            </a:r>
            <a:r>
              <a:rPr lang="en-US" sz="4400" b="1" dirty="0">
                <a:solidFill>
                  <a:srgbClr val="18343B"/>
                </a:solidFill>
                <a:latin typeface="Open Sans" panose="020B0606030504020204" pitchFamily="34" charset="0"/>
                <a:ea typeface="Open Sans" panose="020B0606030504020204" pitchFamily="34" charset="0"/>
                <a:cs typeface="Open Sans" panose="020B0606030504020204" pitchFamily="34" charset="0"/>
              </a:rPr>
              <a:t>Private loans </a:t>
            </a:r>
            <a:r>
              <a:rPr lang="en-US" sz="4400" dirty="0">
                <a:solidFill>
                  <a:srgbClr val="18343B"/>
                </a:solidFill>
                <a:latin typeface="Open Sans" panose="020B0606030504020204" pitchFamily="34" charset="0"/>
                <a:ea typeface="Open Sans" panose="020B0606030504020204" pitchFamily="34" charset="0"/>
                <a:cs typeface="Open Sans" panose="020B0606030504020204" pitchFamily="34" charset="0"/>
              </a:rPr>
              <a:t>and </a:t>
            </a:r>
            <a:r>
              <a:rPr lang="en-US" sz="4400" b="1" dirty="0">
                <a:solidFill>
                  <a:srgbClr val="18343B"/>
                </a:solidFill>
                <a:latin typeface="Open Sans" panose="020B0606030504020204" pitchFamily="34" charset="0"/>
                <a:ea typeface="Open Sans" panose="020B0606030504020204" pitchFamily="34" charset="0"/>
                <a:cs typeface="Open Sans" panose="020B0606030504020204" pitchFamily="34" charset="0"/>
              </a:rPr>
              <a:t>Refinance loans (once you leave school)</a:t>
            </a:r>
            <a:endParaRPr lang="en-US" sz="4400" dirty="0">
              <a:solidFill>
                <a:srgbClr val="18343B"/>
              </a:solidFill>
              <a:latin typeface="Open Sans" panose="020B0606030504020204" pitchFamily="34" charset="0"/>
              <a:ea typeface="Open Sans" panose="020B0606030504020204" pitchFamily="34" charset="0"/>
              <a:cs typeface="Open Sans" panose="020B0606030504020204" pitchFamily="34" charset="0"/>
            </a:endParaRPr>
          </a:p>
          <a:p>
            <a:pPr marL="1028700" lvl="1" indent="-571500">
              <a:lnSpc>
                <a:spcPct val="150000"/>
              </a:lnSpc>
              <a:buFont typeface="Arial" panose="020B0604020202020204" pitchFamily="34" charset="0"/>
              <a:buChar char="•"/>
            </a:pPr>
            <a:endParaRPr lang="en-US" sz="4400" dirty="0">
              <a:solidFill>
                <a:srgbClr val="18343B"/>
              </a:solidFill>
              <a:latin typeface="Open Sans" panose="020B0606030504020204" pitchFamily="34" charset="0"/>
              <a:ea typeface="Open Sans" panose="020B0606030504020204" pitchFamily="34" charset="0"/>
              <a:cs typeface="Open Sans" panose="020B0606030504020204" pitchFamily="34" charset="0"/>
            </a:endParaRPr>
          </a:p>
          <a:p>
            <a:pPr marL="1028700" lvl="1" indent="-571500">
              <a:lnSpc>
                <a:spcPct val="150000"/>
              </a:lnSpc>
              <a:buFont typeface="Arial" panose="020B0604020202020204" pitchFamily="34" charset="0"/>
              <a:buChar char="•"/>
            </a:pPr>
            <a:r>
              <a:rPr lang="en-US" sz="4400" dirty="0">
                <a:solidFill>
                  <a:srgbClr val="18343B"/>
                </a:solidFill>
                <a:latin typeface="Open Sans" panose="020B0606030504020204" pitchFamily="34" charset="0"/>
                <a:ea typeface="Open Sans" panose="020B0606030504020204" pitchFamily="34" charset="0"/>
                <a:cs typeface="Open Sans" panose="020B0606030504020204" pitchFamily="34" charset="0"/>
              </a:rPr>
              <a:t>Federal loans are provided by the government, while banks and credit unions make private loans and refinance loans.</a:t>
            </a:r>
          </a:p>
          <a:p>
            <a:pPr marL="1028700" lvl="1" indent="-571500">
              <a:lnSpc>
                <a:spcPct val="150000"/>
              </a:lnSpc>
              <a:buFont typeface="Arial" panose="020B0604020202020204" pitchFamily="34" charset="0"/>
              <a:buChar char="•"/>
            </a:pPr>
            <a:endParaRPr lang="en-US" sz="4400" dirty="0">
              <a:solidFill>
                <a:srgbClr val="18343B"/>
              </a:solidFill>
              <a:latin typeface="Open Sans" panose="020B0606030504020204" pitchFamily="34" charset="0"/>
              <a:ea typeface="Open Sans" panose="020B0606030504020204" pitchFamily="34" charset="0"/>
              <a:cs typeface="Open Sans" panose="020B0606030504020204" pitchFamily="34" charset="0"/>
            </a:endParaRPr>
          </a:p>
          <a:p>
            <a:pPr marL="1028700" lvl="1" indent="-571500">
              <a:lnSpc>
                <a:spcPct val="150000"/>
              </a:lnSpc>
              <a:buFont typeface="Arial" panose="020B0604020202020204" pitchFamily="34" charset="0"/>
              <a:buChar char="•"/>
            </a:pPr>
            <a:r>
              <a:rPr lang="en-US" sz="4400" dirty="0">
                <a:solidFill>
                  <a:srgbClr val="18343B"/>
                </a:solidFill>
                <a:latin typeface="Open Sans" panose="020B0606030504020204" pitchFamily="34" charset="0"/>
                <a:ea typeface="Open Sans" panose="020B0606030504020204" pitchFamily="34" charset="0"/>
                <a:cs typeface="Open Sans" panose="020B0606030504020204" pitchFamily="34" charset="0"/>
              </a:rPr>
              <a:t>The type of student loan that’s best for you depends on your unique financial situation.</a:t>
            </a:r>
            <a:endParaRPr lang="en-US" sz="4400" dirty="0"/>
          </a:p>
        </p:txBody>
      </p:sp>
    </p:spTree>
    <p:extLst>
      <p:ext uri="{BB962C8B-B14F-4D97-AF65-F5344CB8AC3E}">
        <p14:creationId xmlns:p14="http://schemas.microsoft.com/office/powerpoint/2010/main" val="36545333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9AD7E0D-6BFE-B145-8976-8D9DFDE73E08}"/>
              </a:ext>
            </a:extLst>
          </p:cNvPr>
          <p:cNvPicPr>
            <a:picLocks noChangeAspect="1"/>
          </p:cNvPicPr>
          <p:nvPr/>
        </p:nvPicPr>
        <p:blipFill>
          <a:blip r:embed="rId3"/>
          <a:stretch>
            <a:fillRect/>
          </a:stretch>
        </p:blipFill>
        <p:spPr>
          <a:xfrm>
            <a:off x="1792943" y="0"/>
            <a:ext cx="22591058" cy="13716000"/>
          </a:xfrm>
          <a:prstGeom prst="rect">
            <a:avLst/>
          </a:prstGeom>
        </p:spPr>
      </p:pic>
      <p:sp>
        <p:nvSpPr>
          <p:cNvPr id="4" name="Rectangle 3">
            <a:extLst>
              <a:ext uri="{FF2B5EF4-FFF2-40B4-BE49-F238E27FC236}">
                <a16:creationId xmlns:a16="http://schemas.microsoft.com/office/drawing/2014/main" id="{A18691FC-2E97-3142-AD4A-6EE13F014777}"/>
              </a:ext>
            </a:extLst>
          </p:cNvPr>
          <p:cNvSpPr/>
          <p:nvPr/>
        </p:nvSpPr>
        <p:spPr>
          <a:xfrm>
            <a:off x="1435394" y="2156637"/>
            <a:ext cx="8534400" cy="529173"/>
          </a:xfrm>
          <a:prstGeom prst="rect">
            <a:avLst/>
          </a:prstGeom>
          <a:solidFill>
            <a:srgbClr val="DCEA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BE979E7-29C9-0F4F-B927-EB28C7CD1C05}"/>
              </a:ext>
            </a:extLst>
          </p:cNvPr>
          <p:cNvSpPr txBox="1"/>
          <p:nvPr/>
        </p:nvSpPr>
        <p:spPr>
          <a:xfrm>
            <a:off x="1447800" y="1528227"/>
            <a:ext cx="8534400" cy="1138773"/>
          </a:xfrm>
          <a:prstGeom prst="rect">
            <a:avLst/>
          </a:prstGeom>
          <a:noFill/>
        </p:spPr>
        <p:txBody>
          <a:bodyPr wrap="square" rtlCol="0">
            <a:spAutoFit/>
          </a:bodyPr>
          <a:lstStyle/>
          <a:p>
            <a:r>
              <a:rPr lang="en-US" sz="6800" b="1" dirty="0">
                <a:solidFill>
                  <a:srgbClr val="1A363E"/>
                </a:solidFill>
                <a:latin typeface="Open Sans" panose="020B0606030504020204" pitchFamily="34" charset="0"/>
                <a:ea typeface="Open Sans" panose="020B0606030504020204" pitchFamily="34" charset="0"/>
                <a:cs typeface="Open Sans" panose="020B0606030504020204" pitchFamily="34" charset="0"/>
              </a:rPr>
              <a:t>Student Loans 101</a:t>
            </a:r>
          </a:p>
        </p:txBody>
      </p:sp>
      <p:sp>
        <p:nvSpPr>
          <p:cNvPr id="5" name="TextBox 4">
            <a:extLst>
              <a:ext uri="{FF2B5EF4-FFF2-40B4-BE49-F238E27FC236}">
                <a16:creationId xmlns:a16="http://schemas.microsoft.com/office/drawing/2014/main" id="{3E4B176C-3D74-8E44-A830-4718888875E5}"/>
              </a:ext>
            </a:extLst>
          </p:cNvPr>
          <p:cNvSpPr txBox="1"/>
          <p:nvPr/>
        </p:nvSpPr>
        <p:spPr>
          <a:xfrm>
            <a:off x="1435395" y="3193263"/>
            <a:ext cx="21155662" cy="9756517"/>
          </a:xfrm>
          <a:prstGeom prst="rect">
            <a:avLst/>
          </a:prstGeom>
          <a:noFill/>
        </p:spPr>
        <p:txBody>
          <a:bodyPr wrap="square" rtlCol="0">
            <a:spAutoFit/>
          </a:bodyPr>
          <a:lstStyle/>
          <a:p>
            <a:pPr>
              <a:spcAft>
                <a:spcPts val="2400"/>
              </a:spcAft>
            </a:pPr>
            <a:r>
              <a:rPr lang="en-US" sz="4400" b="1" dirty="0">
                <a:solidFill>
                  <a:srgbClr val="18343B"/>
                </a:solidFill>
                <a:latin typeface="Open Sans" panose="020B0606030504020204" pitchFamily="34" charset="0"/>
                <a:ea typeface="Open Sans" panose="020B0606030504020204" pitchFamily="34" charset="0"/>
                <a:cs typeface="Open Sans" panose="020B0606030504020204" pitchFamily="34" charset="0"/>
              </a:rPr>
              <a:t>Federal Loans</a:t>
            </a:r>
          </a:p>
          <a:p>
            <a:pPr marL="1028700" lvl="1" indent="-571500">
              <a:spcAft>
                <a:spcPts val="2400"/>
              </a:spcAft>
              <a:buFont typeface="Arial" panose="020B0604020202020204" pitchFamily="34" charset="0"/>
              <a:buChar char="•"/>
            </a:pPr>
            <a:r>
              <a:rPr lang="en-US" sz="4000" dirty="0">
                <a:solidFill>
                  <a:srgbClr val="18343B"/>
                </a:solidFill>
                <a:latin typeface="Open Sans" panose="020B0606030504020204" pitchFamily="34" charset="0"/>
                <a:ea typeface="Open Sans" panose="020B0606030504020204" pitchFamily="34" charset="0"/>
                <a:cs typeface="Open Sans" panose="020B0606030504020204" pitchFamily="34" charset="0"/>
              </a:rPr>
              <a:t>Most federal loans don’t require a co-signer or good credit; nearly every student with a high school diploma is eligible to receive them.</a:t>
            </a:r>
          </a:p>
          <a:p>
            <a:pPr marL="1028700" lvl="1" indent="-571500">
              <a:spcAft>
                <a:spcPts val="2400"/>
              </a:spcAft>
              <a:buFont typeface="Arial" panose="020B0604020202020204" pitchFamily="34" charset="0"/>
              <a:buChar char="•"/>
            </a:pPr>
            <a:r>
              <a:rPr lang="en-US" sz="4000" dirty="0">
                <a:solidFill>
                  <a:srgbClr val="18343B"/>
                </a:solidFill>
                <a:latin typeface="Open Sans" panose="020B0606030504020204" pitchFamily="34" charset="0"/>
                <a:ea typeface="Open Sans" panose="020B0606030504020204" pitchFamily="34" charset="0"/>
                <a:cs typeface="Open Sans" panose="020B0606030504020204" pitchFamily="34" charset="0"/>
              </a:rPr>
              <a:t>To get federal loans, you would fill out the Free Application for Federal Student Aid, known as the FAFSA.</a:t>
            </a:r>
          </a:p>
          <a:p>
            <a:pPr marL="1028700" lvl="1" indent="-571500">
              <a:spcAft>
                <a:spcPts val="2400"/>
              </a:spcAft>
              <a:buFont typeface="Arial" panose="020B0604020202020204" pitchFamily="34" charset="0"/>
              <a:buChar char="•"/>
            </a:pPr>
            <a:endParaRPr lang="en-US" sz="4000" dirty="0">
              <a:solidFill>
                <a:srgbClr val="18343B"/>
              </a:solidFill>
              <a:latin typeface="Open Sans" panose="020B0606030504020204" pitchFamily="34" charset="0"/>
              <a:ea typeface="Open Sans" panose="020B0606030504020204" pitchFamily="34" charset="0"/>
              <a:cs typeface="Open Sans" panose="020B0606030504020204" pitchFamily="34" charset="0"/>
            </a:endParaRPr>
          </a:p>
          <a:p>
            <a:pPr>
              <a:spcAft>
                <a:spcPts val="2400"/>
              </a:spcAft>
            </a:pPr>
            <a:r>
              <a:rPr lang="en-US" sz="4400" b="1" dirty="0">
                <a:solidFill>
                  <a:srgbClr val="18343B"/>
                </a:solidFill>
                <a:latin typeface="Open Sans" panose="020B0606030504020204" pitchFamily="34" charset="0"/>
                <a:ea typeface="Open Sans" panose="020B0606030504020204" pitchFamily="34" charset="0"/>
                <a:cs typeface="Open Sans" panose="020B0606030504020204" pitchFamily="34" charset="0"/>
              </a:rPr>
              <a:t>Private Loans</a:t>
            </a:r>
          </a:p>
          <a:p>
            <a:pPr marL="571500" indent="-571500">
              <a:spcAft>
                <a:spcPts val="2400"/>
              </a:spcAft>
              <a:buFont typeface="Arial" panose="020B0604020202020204" pitchFamily="34" charset="0"/>
              <a:buChar char="•"/>
            </a:pPr>
            <a:r>
              <a:rPr lang="en-US" sz="4000" dirty="0">
                <a:solidFill>
                  <a:srgbClr val="18343B"/>
                </a:solidFill>
                <a:latin typeface="Open Sans" panose="020B0606030504020204" pitchFamily="34" charset="0"/>
                <a:ea typeface="Open Sans" panose="020B0606030504020204" pitchFamily="34" charset="0"/>
                <a:cs typeface="Open Sans" panose="020B0606030504020204" pitchFamily="34" charset="0"/>
              </a:rPr>
              <a:t>Credit Unions, Banks, and other financial institutions make private loans to students. </a:t>
            </a:r>
          </a:p>
          <a:p>
            <a:pPr marL="571500" indent="-571500">
              <a:spcAft>
                <a:spcPts val="2400"/>
              </a:spcAft>
              <a:buFont typeface="Arial" panose="020B0604020202020204" pitchFamily="34" charset="0"/>
              <a:buChar char="•"/>
            </a:pPr>
            <a:r>
              <a:rPr lang="en-US" sz="4000" dirty="0">
                <a:solidFill>
                  <a:srgbClr val="18343B"/>
                </a:solidFill>
                <a:latin typeface="Open Sans" panose="020B0606030504020204" pitchFamily="34" charset="0"/>
                <a:ea typeface="Open Sans" panose="020B0606030504020204" pitchFamily="34" charset="0"/>
                <a:cs typeface="Open Sans" panose="020B0606030504020204" pitchFamily="34" charset="0"/>
              </a:rPr>
              <a:t>When you apply for private loans, the lender will want to see proof you can repay it, usually in the form of a good credit score. </a:t>
            </a:r>
          </a:p>
          <a:p>
            <a:pPr marL="571500" indent="-571500">
              <a:spcAft>
                <a:spcPts val="2400"/>
              </a:spcAft>
              <a:buFont typeface="Arial" panose="020B0604020202020204" pitchFamily="34" charset="0"/>
              <a:buChar char="•"/>
            </a:pPr>
            <a:r>
              <a:rPr lang="en-US" sz="4000" dirty="0">
                <a:solidFill>
                  <a:srgbClr val="18343B"/>
                </a:solidFill>
                <a:latin typeface="Open Sans" panose="020B0606030504020204" pitchFamily="34" charset="0"/>
                <a:ea typeface="Open Sans" panose="020B0606030504020204" pitchFamily="34" charset="0"/>
                <a:cs typeface="Open Sans" panose="020B0606030504020204" pitchFamily="34" charset="0"/>
              </a:rPr>
              <a:t>A co-signer can help you qualify; that person will be responsible for the loan if you can’t pay it back.</a:t>
            </a:r>
          </a:p>
        </p:txBody>
      </p:sp>
    </p:spTree>
    <p:extLst>
      <p:ext uri="{BB962C8B-B14F-4D97-AF65-F5344CB8AC3E}">
        <p14:creationId xmlns:p14="http://schemas.microsoft.com/office/powerpoint/2010/main" val="19045874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9AD7E0D-6BFE-B145-8976-8D9DFDE73E08}"/>
              </a:ext>
            </a:extLst>
          </p:cNvPr>
          <p:cNvPicPr>
            <a:picLocks noChangeAspect="1"/>
          </p:cNvPicPr>
          <p:nvPr/>
        </p:nvPicPr>
        <p:blipFill>
          <a:blip r:embed="rId3"/>
          <a:stretch>
            <a:fillRect/>
          </a:stretch>
        </p:blipFill>
        <p:spPr>
          <a:xfrm>
            <a:off x="1792943" y="0"/>
            <a:ext cx="22591058" cy="13716000"/>
          </a:xfrm>
          <a:prstGeom prst="rect">
            <a:avLst/>
          </a:prstGeom>
        </p:spPr>
      </p:pic>
      <p:sp>
        <p:nvSpPr>
          <p:cNvPr id="4" name="Rectangle 3">
            <a:extLst>
              <a:ext uri="{FF2B5EF4-FFF2-40B4-BE49-F238E27FC236}">
                <a16:creationId xmlns:a16="http://schemas.microsoft.com/office/drawing/2014/main" id="{A18691FC-2E97-3142-AD4A-6EE13F014777}"/>
              </a:ext>
            </a:extLst>
          </p:cNvPr>
          <p:cNvSpPr/>
          <p:nvPr/>
        </p:nvSpPr>
        <p:spPr>
          <a:xfrm>
            <a:off x="1435394" y="2156637"/>
            <a:ext cx="20967406" cy="529173"/>
          </a:xfrm>
          <a:prstGeom prst="rect">
            <a:avLst/>
          </a:prstGeom>
          <a:solidFill>
            <a:srgbClr val="DCEA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BE979E7-29C9-0F4F-B927-EB28C7CD1C05}"/>
              </a:ext>
            </a:extLst>
          </p:cNvPr>
          <p:cNvSpPr txBox="1"/>
          <p:nvPr/>
        </p:nvSpPr>
        <p:spPr>
          <a:xfrm>
            <a:off x="1447800" y="1528227"/>
            <a:ext cx="20955000" cy="1138773"/>
          </a:xfrm>
          <a:prstGeom prst="rect">
            <a:avLst/>
          </a:prstGeom>
          <a:noFill/>
        </p:spPr>
        <p:txBody>
          <a:bodyPr wrap="square" rtlCol="0">
            <a:spAutoFit/>
          </a:bodyPr>
          <a:lstStyle/>
          <a:p>
            <a:r>
              <a:rPr lang="en-US" sz="6800" b="1" dirty="0">
                <a:solidFill>
                  <a:srgbClr val="1A363E"/>
                </a:solidFill>
                <a:latin typeface="Open Sans" panose="020B0606030504020204" pitchFamily="34" charset="0"/>
                <a:ea typeface="Open Sans" panose="020B0606030504020204" pitchFamily="34" charset="0"/>
                <a:cs typeface="Open Sans" panose="020B0606030504020204" pitchFamily="34" charset="0"/>
              </a:rPr>
              <a:t>What you need to know before you start college</a:t>
            </a:r>
          </a:p>
        </p:txBody>
      </p:sp>
      <p:sp>
        <p:nvSpPr>
          <p:cNvPr id="5" name="TextBox 4">
            <a:extLst>
              <a:ext uri="{FF2B5EF4-FFF2-40B4-BE49-F238E27FC236}">
                <a16:creationId xmlns:a16="http://schemas.microsoft.com/office/drawing/2014/main" id="{3E4B176C-3D74-8E44-A830-4718888875E5}"/>
              </a:ext>
            </a:extLst>
          </p:cNvPr>
          <p:cNvSpPr txBox="1"/>
          <p:nvPr/>
        </p:nvSpPr>
        <p:spPr>
          <a:xfrm>
            <a:off x="1435395" y="3193263"/>
            <a:ext cx="21155662" cy="8745920"/>
          </a:xfrm>
          <a:prstGeom prst="rect">
            <a:avLst/>
          </a:prstGeom>
          <a:noFill/>
        </p:spPr>
        <p:txBody>
          <a:bodyPr wrap="square" rtlCol="0">
            <a:spAutoFit/>
          </a:bodyPr>
          <a:lstStyle/>
          <a:p>
            <a:pPr marL="742950" indent="-742950">
              <a:lnSpc>
                <a:spcPct val="200000"/>
              </a:lnSpc>
              <a:buFont typeface="+mj-lt"/>
              <a:buAutoNum type="arabicPeriod"/>
            </a:pPr>
            <a:r>
              <a:rPr lang="en-US" sz="4800" dirty="0">
                <a:solidFill>
                  <a:srgbClr val="18343B"/>
                </a:solidFill>
                <a:latin typeface="Open Sans" panose="020B0606030504020204" pitchFamily="34" charset="0"/>
                <a:ea typeface="Open Sans" panose="020B0606030504020204" pitchFamily="34" charset="0"/>
                <a:cs typeface="Open Sans" panose="020B0606030504020204" pitchFamily="34" charset="0"/>
              </a:rPr>
              <a:t>Decide if </a:t>
            </a:r>
            <a:r>
              <a:rPr lang="en-US" sz="4800" b="1" dirty="0">
                <a:solidFill>
                  <a:srgbClr val="18343B"/>
                </a:solidFill>
                <a:latin typeface="Open Sans" panose="020B0606030504020204" pitchFamily="34" charset="0"/>
                <a:ea typeface="Open Sans" panose="020B0606030504020204" pitchFamily="34" charset="0"/>
                <a:cs typeface="Open Sans" panose="020B0606030504020204" pitchFamily="34" charset="0"/>
              </a:rPr>
              <a:t>Federal</a:t>
            </a:r>
            <a:r>
              <a:rPr lang="en-US" sz="4800" dirty="0">
                <a:solidFill>
                  <a:srgbClr val="18343B"/>
                </a:solidFill>
                <a:latin typeface="Open Sans" panose="020B0606030504020204" pitchFamily="34" charset="0"/>
                <a:ea typeface="Open Sans" panose="020B0606030504020204" pitchFamily="34" charset="0"/>
                <a:cs typeface="Open Sans" panose="020B0606030504020204" pitchFamily="34" charset="0"/>
              </a:rPr>
              <a:t> or </a:t>
            </a:r>
            <a:r>
              <a:rPr lang="en-US" sz="4800" b="1" dirty="0">
                <a:solidFill>
                  <a:srgbClr val="18343B"/>
                </a:solidFill>
                <a:latin typeface="Open Sans" panose="020B0606030504020204" pitchFamily="34" charset="0"/>
                <a:ea typeface="Open Sans" panose="020B0606030504020204" pitchFamily="34" charset="0"/>
                <a:cs typeface="Open Sans" panose="020B0606030504020204" pitchFamily="34" charset="0"/>
              </a:rPr>
              <a:t>Private Loans </a:t>
            </a:r>
            <a:r>
              <a:rPr lang="en-US" sz="4800" dirty="0">
                <a:solidFill>
                  <a:srgbClr val="18343B"/>
                </a:solidFill>
                <a:latin typeface="Open Sans" panose="020B0606030504020204" pitchFamily="34" charset="0"/>
                <a:ea typeface="Open Sans" panose="020B0606030504020204" pitchFamily="34" charset="0"/>
                <a:cs typeface="Open Sans" panose="020B0606030504020204" pitchFamily="34" charset="0"/>
              </a:rPr>
              <a:t>are right for you</a:t>
            </a:r>
          </a:p>
          <a:p>
            <a:pPr marL="742950" indent="-742950">
              <a:lnSpc>
                <a:spcPct val="200000"/>
              </a:lnSpc>
              <a:buFont typeface="+mj-lt"/>
              <a:buAutoNum type="arabicPeriod"/>
            </a:pPr>
            <a:r>
              <a:rPr lang="en-US" sz="4800" dirty="0">
                <a:solidFill>
                  <a:srgbClr val="18343B"/>
                </a:solidFill>
                <a:latin typeface="Open Sans" panose="020B0606030504020204" pitchFamily="34" charset="0"/>
                <a:ea typeface="Open Sans" panose="020B0606030504020204" pitchFamily="34" charset="0"/>
                <a:cs typeface="Open Sans" panose="020B0606030504020204" pitchFamily="34" charset="0"/>
              </a:rPr>
              <a:t>Borrow </a:t>
            </a:r>
            <a:r>
              <a:rPr lang="en-US" sz="4800" b="1" dirty="0">
                <a:solidFill>
                  <a:srgbClr val="18343B"/>
                </a:solidFill>
                <a:latin typeface="Open Sans" panose="020B0606030504020204" pitchFamily="34" charset="0"/>
                <a:ea typeface="Open Sans" panose="020B0606030504020204" pitchFamily="34" charset="0"/>
                <a:cs typeface="Open Sans" panose="020B0606030504020204" pitchFamily="34" charset="0"/>
              </a:rPr>
              <a:t>only what you need </a:t>
            </a:r>
            <a:r>
              <a:rPr lang="en-US" sz="4800" dirty="0">
                <a:solidFill>
                  <a:srgbClr val="18343B"/>
                </a:solidFill>
                <a:latin typeface="Open Sans" panose="020B0606030504020204" pitchFamily="34" charset="0"/>
                <a:ea typeface="Open Sans" panose="020B0606030504020204" pitchFamily="34" charset="0"/>
                <a:cs typeface="Open Sans" panose="020B0606030504020204" pitchFamily="34" charset="0"/>
              </a:rPr>
              <a:t>– and can reasonably repay</a:t>
            </a:r>
          </a:p>
          <a:p>
            <a:pPr marL="742950" indent="-742950">
              <a:lnSpc>
                <a:spcPct val="200000"/>
              </a:lnSpc>
              <a:buFont typeface="+mj-lt"/>
              <a:buAutoNum type="arabicPeriod"/>
            </a:pPr>
            <a:r>
              <a:rPr lang="en-US" sz="4800" dirty="0">
                <a:solidFill>
                  <a:srgbClr val="18343B"/>
                </a:solidFill>
                <a:latin typeface="Open Sans" panose="020B0606030504020204" pitchFamily="34" charset="0"/>
                <a:ea typeface="Open Sans" panose="020B0606030504020204" pitchFamily="34" charset="0"/>
                <a:cs typeface="Open Sans" panose="020B0606030504020204" pitchFamily="34" charset="0"/>
              </a:rPr>
              <a:t>You’ll </a:t>
            </a:r>
            <a:r>
              <a:rPr lang="en-US" sz="4800" b="1" dirty="0">
                <a:solidFill>
                  <a:srgbClr val="18343B"/>
                </a:solidFill>
                <a:latin typeface="Open Sans" panose="020B0606030504020204" pitchFamily="34" charset="0"/>
                <a:ea typeface="Open Sans" panose="020B0606030504020204" pitchFamily="34" charset="0"/>
                <a:cs typeface="Open Sans" panose="020B0606030504020204" pitchFamily="34" charset="0"/>
              </a:rPr>
              <a:t>pay fees and interest </a:t>
            </a:r>
            <a:r>
              <a:rPr lang="en-US" sz="4800" dirty="0">
                <a:solidFill>
                  <a:srgbClr val="18343B"/>
                </a:solidFill>
                <a:latin typeface="Open Sans" panose="020B0606030504020204" pitchFamily="34" charset="0"/>
                <a:ea typeface="Open Sans" panose="020B0606030504020204" pitchFamily="34" charset="0"/>
                <a:cs typeface="Open Sans" panose="020B0606030504020204" pitchFamily="34" charset="0"/>
              </a:rPr>
              <a:t>on the loan</a:t>
            </a:r>
          </a:p>
          <a:p>
            <a:pPr marL="742950" indent="-742950">
              <a:lnSpc>
                <a:spcPct val="200000"/>
              </a:lnSpc>
              <a:buFont typeface="+mj-lt"/>
              <a:buAutoNum type="arabicPeriod"/>
            </a:pPr>
            <a:r>
              <a:rPr lang="en-US" sz="4800" dirty="0">
                <a:solidFill>
                  <a:srgbClr val="18343B"/>
                </a:solidFill>
                <a:latin typeface="Open Sans" panose="020B0606030504020204" pitchFamily="34" charset="0"/>
                <a:ea typeface="Open Sans" panose="020B0606030504020204" pitchFamily="34" charset="0"/>
                <a:cs typeface="Open Sans" panose="020B0606030504020204" pitchFamily="34" charset="0"/>
              </a:rPr>
              <a:t>After you agree to the loan, </a:t>
            </a:r>
            <a:r>
              <a:rPr lang="en-US" sz="4800" b="1" dirty="0">
                <a:solidFill>
                  <a:srgbClr val="18343B"/>
                </a:solidFill>
                <a:latin typeface="Open Sans" panose="020B0606030504020204" pitchFamily="34" charset="0"/>
                <a:ea typeface="Open Sans" panose="020B0606030504020204" pitchFamily="34" charset="0"/>
                <a:cs typeface="Open Sans" panose="020B0606030504020204" pitchFamily="34" charset="0"/>
              </a:rPr>
              <a:t>your school will handle the rest</a:t>
            </a:r>
          </a:p>
          <a:p>
            <a:pPr marL="742950" indent="-742950">
              <a:lnSpc>
                <a:spcPct val="200000"/>
              </a:lnSpc>
              <a:buFont typeface="+mj-lt"/>
              <a:buAutoNum type="arabicPeriod"/>
            </a:pPr>
            <a:r>
              <a:rPr lang="en-US" sz="4800" dirty="0">
                <a:solidFill>
                  <a:srgbClr val="18343B"/>
                </a:solidFill>
                <a:latin typeface="Open Sans" panose="020B0606030504020204" pitchFamily="34" charset="0"/>
                <a:ea typeface="Open Sans" panose="020B0606030504020204" pitchFamily="34" charset="0"/>
                <a:cs typeface="Open Sans" panose="020B0606030504020204" pitchFamily="34" charset="0"/>
              </a:rPr>
              <a:t>You can use loan money </a:t>
            </a:r>
            <a:r>
              <a:rPr lang="en-US" sz="4800" b="1" dirty="0">
                <a:solidFill>
                  <a:srgbClr val="18343B"/>
                </a:solidFill>
                <a:latin typeface="Open Sans" panose="020B0606030504020204" pitchFamily="34" charset="0"/>
                <a:ea typeface="Open Sans" panose="020B0606030504020204" pitchFamily="34" charset="0"/>
                <a:cs typeface="Open Sans" panose="020B0606030504020204" pitchFamily="34" charset="0"/>
              </a:rPr>
              <a:t>only for certain things</a:t>
            </a:r>
          </a:p>
          <a:p>
            <a:pPr marL="742950" indent="-742950">
              <a:lnSpc>
                <a:spcPct val="200000"/>
              </a:lnSpc>
              <a:buFont typeface="+mj-lt"/>
              <a:buAutoNum type="arabicPeriod"/>
            </a:pPr>
            <a:r>
              <a:rPr lang="en-US" sz="4800" dirty="0">
                <a:solidFill>
                  <a:srgbClr val="18343B"/>
                </a:solidFill>
                <a:latin typeface="Open Sans" panose="020B0606030504020204" pitchFamily="34" charset="0"/>
                <a:ea typeface="Open Sans" panose="020B0606030504020204" pitchFamily="34" charset="0"/>
                <a:cs typeface="Open Sans" panose="020B0606030504020204" pitchFamily="34" charset="0"/>
              </a:rPr>
              <a:t>Know who your loan servicer is and </a:t>
            </a:r>
            <a:r>
              <a:rPr lang="en-US" sz="4800" b="1" dirty="0">
                <a:solidFill>
                  <a:srgbClr val="18343B"/>
                </a:solidFill>
                <a:latin typeface="Open Sans" panose="020B0606030504020204" pitchFamily="34" charset="0"/>
                <a:ea typeface="Open Sans" panose="020B0606030504020204" pitchFamily="34" charset="0"/>
                <a:cs typeface="Open Sans" panose="020B0606030504020204" pitchFamily="34" charset="0"/>
              </a:rPr>
              <a:t>when your first payment begins</a:t>
            </a:r>
          </a:p>
        </p:txBody>
      </p:sp>
    </p:spTree>
    <p:extLst>
      <p:ext uri="{BB962C8B-B14F-4D97-AF65-F5344CB8AC3E}">
        <p14:creationId xmlns:p14="http://schemas.microsoft.com/office/powerpoint/2010/main" val="36952471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EF5A14A-C259-374A-9503-FEA881504093}"/>
              </a:ext>
            </a:extLst>
          </p:cNvPr>
          <p:cNvPicPr>
            <a:picLocks noChangeAspect="1"/>
          </p:cNvPicPr>
          <p:nvPr/>
        </p:nvPicPr>
        <p:blipFill>
          <a:blip r:embed="rId3"/>
          <a:stretch>
            <a:fillRect/>
          </a:stretch>
        </p:blipFill>
        <p:spPr>
          <a:xfrm>
            <a:off x="1792943" y="0"/>
            <a:ext cx="22591058" cy="13716000"/>
          </a:xfrm>
          <a:prstGeom prst="rect">
            <a:avLst/>
          </a:prstGeom>
        </p:spPr>
      </p:pic>
      <p:sp>
        <p:nvSpPr>
          <p:cNvPr id="3" name="TextBox 2">
            <a:extLst>
              <a:ext uri="{FF2B5EF4-FFF2-40B4-BE49-F238E27FC236}">
                <a16:creationId xmlns:a16="http://schemas.microsoft.com/office/drawing/2014/main" id="{7BE979E7-29C9-0F4F-B927-EB28C7CD1C05}"/>
              </a:ext>
            </a:extLst>
          </p:cNvPr>
          <p:cNvSpPr txBox="1"/>
          <p:nvPr/>
        </p:nvSpPr>
        <p:spPr>
          <a:xfrm>
            <a:off x="3009900" y="4965174"/>
            <a:ext cx="18364200" cy="2554545"/>
          </a:xfrm>
          <a:prstGeom prst="rect">
            <a:avLst/>
          </a:prstGeom>
          <a:noFill/>
        </p:spPr>
        <p:txBody>
          <a:bodyPr wrap="square" rtlCol="0">
            <a:spAutoFit/>
          </a:bodyPr>
          <a:lstStyle/>
          <a:p>
            <a:pPr algn="ctr"/>
            <a:r>
              <a:rPr lang="en-US" sz="8000" b="1" dirty="0">
                <a:solidFill>
                  <a:srgbClr val="1A363E"/>
                </a:solidFill>
                <a:latin typeface="Open Sans" panose="020B0606030504020204" pitchFamily="34" charset="0"/>
                <a:ea typeface="Open Sans" panose="020B0606030504020204" pitchFamily="34" charset="0"/>
                <a:cs typeface="Open Sans" panose="020B0606030504020204" pitchFamily="34" charset="0"/>
              </a:rPr>
              <a:t>What is a unique feature of a </a:t>
            </a:r>
          </a:p>
          <a:p>
            <a:pPr algn="ctr"/>
            <a:r>
              <a:rPr lang="en-US" sz="8000" b="1" dirty="0">
                <a:solidFill>
                  <a:srgbClr val="1A363E"/>
                </a:solidFill>
                <a:latin typeface="Open Sans" panose="020B0606030504020204" pitchFamily="34" charset="0"/>
                <a:ea typeface="Open Sans" panose="020B0606030504020204" pitchFamily="34" charset="0"/>
                <a:cs typeface="Open Sans" panose="020B0606030504020204" pitchFamily="34" charset="0"/>
              </a:rPr>
              <a:t>Credit Union?</a:t>
            </a:r>
          </a:p>
        </p:txBody>
      </p:sp>
      <p:pic>
        <p:nvPicPr>
          <p:cNvPr id="4" name="Picture 3">
            <a:extLst>
              <a:ext uri="{FF2B5EF4-FFF2-40B4-BE49-F238E27FC236}">
                <a16:creationId xmlns:a16="http://schemas.microsoft.com/office/drawing/2014/main" id="{282E3D77-C166-2C4F-BDFD-8EC3E41493D5}"/>
              </a:ext>
            </a:extLst>
          </p:cNvPr>
          <p:cNvPicPr>
            <a:picLocks noChangeAspect="1"/>
          </p:cNvPicPr>
          <p:nvPr/>
        </p:nvPicPr>
        <p:blipFill>
          <a:blip r:embed="rId4"/>
          <a:stretch>
            <a:fillRect/>
          </a:stretch>
        </p:blipFill>
        <p:spPr>
          <a:xfrm>
            <a:off x="4149514" y="4572001"/>
            <a:ext cx="803486" cy="990599"/>
          </a:xfrm>
          <a:prstGeom prst="rect">
            <a:avLst/>
          </a:prstGeom>
        </p:spPr>
      </p:pic>
    </p:spTree>
    <p:extLst>
      <p:ext uri="{BB962C8B-B14F-4D97-AF65-F5344CB8AC3E}">
        <p14:creationId xmlns:p14="http://schemas.microsoft.com/office/powerpoint/2010/main" val="30885413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9AD7E0D-6BFE-B145-8976-8D9DFDE73E08}"/>
              </a:ext>
            </a:extLst>
          </p:cNvPr>
          <p:cNvPicPr>
            <a:picLocks noChangeAspect="1"/>
          </p:cNvPicPr>
          <p:nvPr/>
        </p:nvPicPr>
        <p:blipFill>
          <a:blip r:embed="rId3"/>
          <a:stretch>
            <a:fillRect/>
          </a:stretch>
        </p:blipFill>
        <p:spPr>
          <a:xfrm>
            <a:off x="1792943" y="0"/>
            <a:ext cx="22591058" cy="13716000"/>
          </a:xfrm>
          <a:prstGeom prst="rect">
            <a:avLst/>
          </a:prstGeom>
        </p:spPr>
      </p:pic>
      <p:sp>
        <p:nvSpPr>
          <p:cNvPr id="4" name="Rectangle 3">
            <a:extLst>
              <a:ext uri="{FF2B5EF4-FFF2-40B4-BE49-F238E27FC236}">
                <a16:creationId xmlns:a16="http://schemas.microsoft.com/office/drawing/2014/main" id="{A18691FC-2E97-3142-AD4A-6EE13F014777}"/>
              </a:ext>
            </a:extLst>
          </p:cNvPr>
          <p:cNvSpPr/>
          <p:nvPr/>
        </p:nvSpPr>
        <p:spPr>
          <a:xfrm>
            <a:off x="1435394" y="2156637"/>
            <a:ext cx="16014406" cy="529173"/>
          </a:xfrm>
          <a:prstGeom prst="rect">
            <a:avLst/>
          </a:prstGeom>
          <a:solidFill>
            <a:srgbClr val="DCEA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BE979E7-29C9-0F4F-B927-EB28C7CD1C05}"/>
              </a:ext>
            </a:extLst>
          </p:cNvPr>
          <p:cNvSpPr txBox="1"/>
          <p:nvPr/>
        </p:nvSpPr>
        <p:spPr>
          <a:xfrm>
            <a:off x="1447800" y="1528227"/>
            <a:ext cx="16002000" cy="1138773"/>
          </a:xfrm>
          <a:prstGeom prst="rect">
            <a:avLst/>
          </a:prstGeom>
          <a:noFill/>
        </p:spPr>
        <p:txBody>
          <a:bodyPr wrap="square" rtlCol="0">
            <a:spAutoFit/>
          </a:bodyPr>
          <a:lstStyle/>
          <a:p>
            <a:r>
              <a:rPr lang="en-US" sz="6800" b="1" dirty="0">
                <a:solidFill>
                  <a:srgbClr val="1A363E"/>
                </a:solidFill>
                <a:latin typeface="Open Sans" panose="020B0606030504020204" pitchFamily="34" charset="0"/>
                <a:ea typeface="Open Sans" panose="020B0606030504020204" pitchFamily="34" charset="0"/>
                <a:cs typeface="Open Sans" panose="020B0606030504020204" pitchFamily="34" charset="0"/>
              </a:rPr>
              <a:t>Be prepared for education expenses</a:t>
            </a:r>
          </a:p>
        </p:txBody>
      </p:sp>
      <p:sp>
        <p:nvSpPr>
          <p:cNvPr id="5" name="TextBox 4">
            <a:extLst>
              <a:ext uri="{FF2B5EF4-FFF2-40B4-BE49-F238E27FC236}">
                <a16:creationId xmlns:a16="http://schemas.microsoft.com/office/drawing/2014/main" id="{3E4B176C-3D74-8E44-A830-4718888875E5}"/>
              </a:ext>
            </a:extLst>
          </p:cNvPr>
          <p:cNvSpPr txBox="1"/>
          <p:nvPr/>
        </p:nvSpPr>
        <p:spPr>
          <a:xfrm>
            <a:off x="1435395" y="3193263"/>
            <a:ext cx="21155662" cy="8032968"/>
          </a:xfrm>
          <a:prstGeom prst="rect">
            <a:avLst/>
          </a:prstGeom>
          <a:noFill/>
        </p:spPr>
        <p:txBody>
          <a:bodyPr wrap="square" rtlCol="0">
            <a:spAutoFit/>
          </a:bodyPr>
          <a:lstStyle/>
          <a:p>
            <a:pPr>
              <a:spcAft>
                <a:spcPts val="4800"/>
              </a:spcAft>
            </a:pPr>
            <a:r>
              <a:rPr lang="en-US" sz="4400" dirty="0">
                <a:solidFill>
                  <a:srgbClr val="18343B"/>
                </a:solidFill>
                <a:latin typeface="Open Sans" panose="020B0606030504020204" pitchFamily="34" charset="0"/>
                <a:ea typeface="Open Sans" panose="020B0606030504020204" pitchFamily="34" charset="0"/>
                <a:cs typeface="Open Sans" panose="020B0606030504020204" pitchFamily="34" charset="0"/>
              </a:rPr>
              <a:t>Being prepared for variable education expenses in college involves proactive planning and financial management. Here are some tips:</a:t>
            </a:r>
            <a:endParaRPr lang="en-US" sz="1600" dirty="0">
              <a:solidFill>
                <a:srgbClr val="18343B"/>
              </a:solidFill>
              <a:latin typeface="Open Sans" panose="020B0606030504020204" pitchFamily="34" charset="0"/>
              <a:ea typeface="Open Sans" panose="020B0606030504020204" pitchFamily="34" charset="0"/>
              <a:cs typeface="Open Sans" panose="020B0606030504020204" pitchFamily="34" charset="0"/>
            </a:endParaRPr>
          </a:p>
          <a:p>
            <a:pPr marL="571500" indent="-571500">
              <a:spcAft>
                <a:spcPts val="4800"/>
              </a:spcAft>
              <a:buFont typeface="Arial" panose="020B0604020202020204" pitchFamily="34" charset="0"/>
              <a:buChar char="•"/>
            </a:pPr>
            <a:r>
              <a:rPr lang="en-US" sz="4400" b="1" dirty="0">
                <a:solidFill>
                  <a:srgbClr val="18343B"/>
                </a:solidFill>
                <a:latin typeface="Open Sans" panose="020B0606030504020204" pitchFamily="34" charset="0"/>
                <a:ea typeface="Open Sans" panose="020B0606030504020204" pitchFamily="34" charset="0"/>
                <a:cs typeface="Open Sans" panose="020B0606030504020204" pitchFamily="34" charset="0"/>
              </a:rPr>
              <a:t>Budgeting: </a:t>
            </a:r>
            <a:r>
              <a:rPr lang="en-US" sz="4400" dirty="0">
                <a:solidFill>
                  <a:srgbClr val="18343B"/>
                </a:solidFill>
                <a:latin typeface="Open Sans" panose="020B0606030504020204" pitchFamily="34" charset="0"/>
                <a:ea typeface="Open Sans" panose="020B0606030504020204" pitchFamily="34" charset="0"/>
                <a:cs typeface="Open Sans" panose="020B0606030504020204" pitchFamily="34" charset="0"/>
              </a:rPr>
              <a:t>Create a realistic budget that includes not only tuition but also living expenses, books, supplies, and any other potential variable costs.</a:t>
            </a:r>
          </a:p>
          <a:p>
            <a:pPr marL="571500" indent="-571500">
              <a:spcAft>
                <a:spcPts val="4800"/>
              </a:spcAft>
              <a:buFont typeface="Arial" panose="020B0604020202020204" pitchFamily="34" charset="0"/>
              <a:buChar char="•"/>
            </a:pPr>
            <a:r>
              <a:rPr lang="en-US" sz="4400" b="1" dirty="0">
                <a:solidFill>
                  <a:srgbClr val="18343B"/>
                </a:solidFill>
                <a:latin typeface="Open Sans" panose="020B0606030504020204" pitchFamily="34" charset="0"/>
                <a:ea typeface="Open Sans" panose="020B0606030504020204" pitchFamily="34" charset="0"/>
                <a:cs typeface="Open Sans" panose="020B0606030504020204" pitchFamily="34" charset="0"/>
              </a:rPr>
              <a:t>Research and Compare Costs: </a:t>
            </a:r>
            <a:r>
              <a:rPr lang="en-US" sz="4400" dirty="0">
                <a:solidFill>
                  <a:srgbClr val="18343B"/>
                </a:solidFill>
                <a:latin typeface="Open Sans" panose="020B0606030504020204" pitchFamily="34" charset="0"/>
                <a:ea typeface="Open Sans" panose="020B0606030504020204" pitchFamily="34" charset="0"/>
                <a:cs typeface="Open Sans" panose="020B0606030504020204" pitchFamily="34" charset="0"/>
              </a:rPr>
              <a:t>Before each semester, research and compare the costs of textbooks, course materials, and living expenses. </a:t>
            </a:r>
          </a:p>
          <a:p>
            <a:pPr marL="571500" indent="-571500">
              <a:spcAft>
                <a:spcPts val="4800"/>
              </a:spcAft>
              <a:buFont typeface="Arial" panose="020B0604020202020204" pitchFamily="34" charset="0"/>
              <a:buChar char="•"/>
            </a:pPr>
            <a:r>
              <a:rPr lang="en-US" sz="4400" b="1" dirty="0">
                <a:solidFill>
                  <a:srgbClr val="18343B"/>
                </a:solidFill>
                <a:latin typeface="Open Sans" panose="020B0606030504020204" pitchFamily="34" charset="0"/>
                <a:ea typeface="Open Sans" panose="020B0606030504020204" pitchFamily="34" charset="0"/>
                <a:cs typeface="Open Sans" panose="020B0606030504020204" pitchFamily="34" charset="0"/>
              </a:rPr>
              <a:t>Financial Aid and Scholarships: </a:t>
            </a:r>
            <a:r>
              <a:rPr lang="en-US" sz="4400" dirty="0">
                <a:solidFill>
                  <a:srgbClr val="18343B"/>
                </a:solidFill>
                <a:latin typeface="Open Sans" panose="020B0606030504020204" pitchFamily="34" charset="0"/>
                <a:ea typeface="Open Sans" panose="020B0606030504020204" pitchFamily="34" charset="0"/>
                <a:cs typeface="Open Sans" panose="020B0606030504020204" pitchFamily="34" charset="0"/>
              </a:rPr>
              <a:t>Explore all available financial aid options, including scholarships and grants. These can help offset some of the costs associated with education.</a:t>
            </a:r>
          </a:p>
        </p:txBody>
      </p:sp>
    </p:spTree>
    <p:extLst>
      <p:ext uri="{BB962C8B-B14F-4D97-AF65-F5344CB8AC3E}">
        <p14:creationId xmlns:p14="http://schemas.microsoft.com/office/powerpoint/2010/main" val="37251396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9AD7E0D-6BFE-B145-8976-8D9DFDE73E08}"/>
              </a:ext>
            </a:extLst>
          </p:cNvPr>
          <p:cNvPicPr>
            <a:picLocks noChangeAspect="1"/>
          </p:cNvPicPr>
          <p:nvPr/>
        </p:nvPicPr>
        <p:blipFill>
          <a:blip r:embed="rId3"/>
          <a:stretch>
            <a:fillRect/>
          </a:stretch>
        </p:blipFill>
        <p:spPr>
          <a:xfrm>
            <a:off x="1792943" y="0"/>
            <a:ext cx="22591058" cy="13716000"/>
          </a:xfrm>
          <a:prstGeom prst="rect">
            <a:avLst/>
          </a:prstGeom>
        </p:spPr>
      </p:pic>
      <p:sp>
        <p:nvSpPr>
          <p:cNvPr id="4" name="Rectangle 3">
            <a:extLst>
              <a:ext uri="{FF2B5EF4-FFF2-40B4-BE49-F238E27FC236}">
                <a16:creationId xmlns:a16="http://schemas.microsoft.com/office/drawing/2014/main" id="{A18691FC-2E97-3142-AD4A-6EE13F014777}"/>
              </a:ext>
            </a:extLst>
          </p:cNvPr>
          <p:cNvSpPr/>
          <p:nvPr/>
        </p:nvSpPr>
        <p:spPr>
          <a:xfrm>
            <a:off x="1435394" y="2156637"/>
            <a:ext cx="19519606" cy="529173"/>
          </a:xfrm>
          <a:prstGeom prst="rect">
            <a:avLst/>
          </a:prstGeom>
          <a:solidFill>
            <a:srgbClr val="DCEA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BE979E7-29C9-0F4F-B927-EB28C7CD1C05}"/>
              </a:ext>
            </a:extLst>
          </p:cNvPr>
          <p:cNvSpPr txBox="1"/>
          <p:nvPr/>
        </p:nvSpPr>
        <p:spPr>
          <a:xfrm>
            <a:off x="1447800" y="1528227"/>
            <a:ext cx="20040600" cy="1138773"/>
          </a:xfrm>
          <a:prstGeom prst="rect">
            <a:avLst/>
          </a:prstGeom>
          <a:noFill/>
        </p:spPr>
        <p:txBody>
          <a:bodyPr wrap="square" rtlCol="0">
            <a:spAutoFit/>
          </a:bodyPr>
          <a:lstStyle/>
          <a:p>
            <a:r>
              <a:rPr lang="en-US" sz="6800" b="1" dirty="0">
                <a:solidFill>
                  <a:srgbClr val="1A363E"/>
                </a:solidFill>
                <a:latin typeface="Open Sans" panose="020B0606030504020204" pitchFamily="34" charset="0"/>
                <a:ea typeface="Open Sans" panose="020B0606030504020204" pitchFamily="34" charset="0"/>
                <a:cs typeface="Open Sans" panose="020B0606030504020204" pitchFamily="34" charset="0"/>
              </a:rPr>
              <a:t>Cont’d: Be prepared for education expenses</a:t>
            </a:r>
          </a:p>
        </p:txBody>
      </p:sp>
      <p:sp>
        <p:nvSpPr>
          <p:cNvPr id="5" name="TextBox 4">
            <a:extLst>
              <a:ext uri="{FF2B5EF4-FFF2-40B4-BE49-F238E27FC236}">
                <a16:creationId xmlns:a16="http://schemas.microsoft.com/office/drawing/2014/main" id="{3E4B176C-3D74-8E44-A830-4718888875E5}"/>
              </a:ext>
            </a:extLst>
          </p:cNvPr>
          <p:cNvSpPr txBox="1"/>
          <p:nvPr/>
        </p:nvSpPr>
        <p:spPr>
          <a:xfrm>
            <a:off x="1435395" y="3193263"/>
            <a:ext cx="21155662" cy="9325630"/>
          </a:xfrm>
          <a:prstGeom prst="rect">
            <a:avLst/>
          </a:prstGeom>
          <a:noFill/>
        </p:spPr>
        <p:txBody>
          <a:bodyPr wrap="square" rtlCol="0">
            <a:spAutoFit/>
          </a:bodyPr>
          <a:lstStyle/>
          <a:p>
            <a:pPr marL="571500" indent="-571500">
              <a:spcAft>
                <a:spcPts val="4800"/>
              </a:spcAft>
              <a:buFont typeface="Arial" panose="020B0604020202020204" pitchFamily="34" charset="0"/>
              <a:buChar char="•"/>
            </a:pPr>
            <a:r>
              <a:rPr lang="en-US" sz="4400" b="1" dirty="0">
                <a:solidFill>
                  <a:srgbClr val="18343B"/>
                </a:solidFill>
                <a:latin typeface="Open Sans" panose="020B0606030504020204" pitchFamily="34" charset="0"/>
                <a:ea typeface="Open Sans" panose="020B0606030504020204" pitchFamily="34" charset="0"/>
                <a:cs typeface="Open Sans" panose="020B0606030504020204" pitchFamily="34" charset="0"/>
              </a:rPr>
              <a:t>Part-Time Work or Internships: </a:t>
            </a:r>
            <a:r>
              <a:rPr lang="en-US" sz="4400" dirty="0">
                <a:solidFill>
                  <a:srgbClr val="18343B"/>
                </a:solidFill>
                <a:latin typeface="Open Sans" panose="020B0606030504020204" pitchFamily="34" charset="0"/>
                <a:ea typeface="Open Sans" panose="020B0606030504020204" pitchFamily="34" charset="0"/>
                <a:cs typeface="Open Sans" panose="020B0606030504020204" pitchFamily="34" charset="0"/>
              </a:rPr>
              <a:t>Consider part-time work or internships to supplement your income. This can provide you with extra funds to cover variable expenses.</a:t>
            </a:r>
          </a:p>
          <a:p>
            <a:pPr marL="571500" indent="-571500">
              <a:spcAft>
                <a:spcPts val="4800"/>
              </a:spcAft>
              <a:buFont typeface="Arial" panose="020B0604020202020204" pitchFamily="34" charset="0"/>
              <a:buChar char="•"/>
            </a:pPr>
            <a:r>
              <a:rPr lang="en-US" sz="4400" b="1" dirty="0">
                <a:solidFill>
                  <a:srgbClr val="18343B"/>
                </a:solidFill>
                <a:latin typeface="Open Sans" panose="020B0606030504020204" pitchFamily="34" charset="0"/>
                <a:ea typeface="Open Sans" panose="020B0606030504020204" pitchFamily="34" charset="0"/>
                <a:cs typeface="Open Sans" panose="020B0606030504020204" pitchFamily="34" charset="0"/>
              </a:rPr>
              <a:t>Emergency Fund: </a:t>
            </a:r>
            <a:r>
              <a:rPr lang="en-US" sz="4400" dirty="0">
                <a:solidFill>
                  <a:srgbClr val="18343B"/>
                </a:solidFill>
                <a:latin typeface="Open Sans" panose="020B0606030504020204" pitchFamily="34" charset="0"/>
                <a:ea typeface="Open Sans" panose="020B0606030504020204" pitchFamily="34" charset="0"/>
                <a:cs typeface="Open Sans" panose="020B0606030504020204" pitchFamily="34" charset="0"/>
              </a:rPr>
              <a:t>Establish an emergency fund for unexpected expenses.</a:t>
            </a:r>
          </a:p>
          <a:p>
            <a:pPr marL="571500" indent="-571500">
              <a:spcAft>
                <a:spcPts val="4800"/>
              </a:spcAft>
              <a:buFont typeface="Arial" panose="020B0604020202020204" pitchFamily="34" charset="0"/>
              <a:buChar char="•"/>
            </a:pPr>
            <a:r>
              <a:rPr lang="en-US" sz="4400" b="1" dirty="0">
                <a:solidFill>
                  <a:srgbClr val="18343B"/>
                </a:solidFill>
                <a:latin typeface="Open Sans" panose="020B0606030504020204" pitchFamily="34" charset="0"/>
                <a:ea typeface="Open Sans" panose="020B0606030504020204" pitchFamily="34" charset="0"/>
                <a:cs typeface="Open Sans" panose="020B0606030504020204" pitchFamily="34" charset="0"/>
              </a:rPr>
              <a:t>Smart Spending Habits: </a:t>
            </a:r>
            <a:r>
              <a:rPr lang="en-US" sz="4400" dirty="0">
                <a:solidFill>
                  <a:srgbClr val="18343B"/>
                </a:solidFill>
                <a:latin typeface="Open Sans" panose="020B0606030504020204" pitchFamily="34" charset="0"/>
                <a:ea typeface="Open Sans" panose="020B0606030504020204" pitchFamily="34" charset="0"/>
                <a:cs typeface="Open Sans" panose="020B0606030504020204" pitchFamily="34" charset="0"/>
              </a:rPr>
              <a:t>Practice responsible spending. Be mindful of your expenses, avoid unnecessary purchases, and prioritize your needs over wants.</a:t>
            </a:r>
          </a:p>
          <a:p>
            <a:pPr marL="571500" indent="-571500">
              <a:spcAft>
                <a:spcPts val="4800"/>
              </a:spcAft>
              <a:buFont typeface="Arial" panose="020B0604020202020204" pitchFamily="34" charset="0"/>
              <a:buChar char="•"/>
            </a:pPr>
            <a:r>
              <a:rPr lang="en-US" sz="4400" b="1" dirty="0">
                <a:solidFill>
                  <a:srgbClr val="18343B"/>
                </a:solidFill>
                <a:latin typeface="Open Sans" panose="020B0606030504020204" pitchFamily="34" charset="0"/>
                <a:ea typeface="Open Sans" panose="020B0606030504020204" pitchFamily="34" charset="0"/>
                <a:cs typeface="Open Sans" panose="020B0606030504020204" pitchFamily="34" charset="0"/>
              </a:rPr>
              <a:t>Stay Informed: </a:t>
            </a:r>
            <a:r>
              <a:rPr lang="en-US" sz="4400" dirty="0">
                <a:solidFill>
                  <a:srgbClr val="18343B"/>
                </a:solidFill>
                <a:latin typeface="Open Sans" panose="020B0606030504020204" pitchFamily="34" charset="0"/>
                <a:ea typeface="Open Sans" panose="020B0606030504020204" pitchFamily="34" charset="0"/>
                <a:cs typeface="Open Sans" panose="020B0606030504020204" pitchFamily="34" charset="0"/>
              </a:rPr>
              <a:t>Keep yourself informed about the resources available on campus, such as libraries, online materials, and student discounts. </a:t>
            </a:r>
          </a:p>
          <a:p>
            <a:pPr marL="571500" indent="-571500">
              <a:spcAft>
                <a:spcPts val="4800"/>
              </a:spcAft>
              <a:buFont typeface="Arial" panose="020B0604020202020204" pitchFamily="34" charset="0"/>
              <a:buChar char="•"/>
            </a:pPr>
            <a:r>
              <a:rPr lang="en-US" sz="4400" b="1" dirty="0">
                <a:solidFill>
                  <a:srgbClr val="18343B"/>
                </a:solidFill>
                <a:latin typeface="Open Sans" panose="020B0606030504020204" pitchFamily="34" charset="0"/>
                <a:ea typeface="Open Sans" panose="020B0606030504020204" pitchFamily="34" charset="0"/>
                <a:cs typeface="Open Sans" panose="020B0606030504020204" pitchFamily="34" charset="0"/>
              </a:rPr>
              <a:t>Plan Ahead: </a:t>
            </a:r>
            <a:r>
              <a:rPr lang="en-US" sz="4400" dirty="0">
                <a:solidFill>
                  <a:srgbClr val="18343B"/>
                </a:solidFill>
                <a:latin typeface="Open Sans" panose="020B0606030504020204" pitchFamily="34" charset="0"/>
                <a:ea typeface="Open Sans" panose="020B0606030504020204" pitchFamily="34" charset="0"/>
                <a:cs typeface="Open Sans" panose="020B0606030504020204" pitchFamily="34" charset="0"/>
              </a:rPr>
              <a:t>Plan your course schedule in advance and try to choose classes with affordable or open-access materials. </a:t>
            </a:r>
          </a:p>
        </p:txBody>
      </p:sp>
    </p:spTree>
    <p:extLst>
      <p:ext uri="{BB962C8B-B14F-4D97-AF65-F5344CB8AC3E}">
        <p14:creationId xmlns:p14="http://schemas.microsoft.com/office/powerpoint/2010/main" val="39930950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CF48945-9764-BD4E-AB1D-3B4D0680E6C7}"/>
              </a:ext>
            </a:extLst>
          </p:cNvPr>
          <p:cNvSpPr/>
          <p:nvPr/>
        </p:nvSpPr>
        <p:spPr>
          <a:xfrm>
            <a:off x="0" y="0"/>
            <a:ext cx="24384000" cy="13716000"/>
          </a:xfrm>
          <a:prstGeom prst="rect">
            <a:avLst/>
          </a:prstGeom>
          <a:solidFill>
            <a:srgbClr val="1A3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AEAC8DC-06F3-1D48-B441-0B22858E4DCC}"/>
              </a:ext>
            </a:extLst>
          </p:cNvPr>
          <p:cNvSpPr/>
          <p:nvPr/>
        </p:nvSpPr>
        <p:spPr>
          <a:xfrm>
            <a:off x="5867400" y="7143928"/>
            <a:ext cx="12649200" cy="762000"/>
          </a:xfrm>
          <a:prstGeom prst="rect">
            <a:avLst/>
          </a:prstGeom>
          <a:solidFill>
            <a:srgbClr val="4E92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D534D70-5A70-B54E-9A7C-AA92F6E46A16}"/>
              </a:ext>
            </a:extLst>
          </p:cNvPr>
          <p:cNvSpPr txBox="1"/>
          <p:nvPr/>
        </p:nvSpPr>
        <p:spPr>
          <a:xfrm>
            <a:off x="0" y="6324600"/>
            <a:ext cx="24384000" cy="1538883"/>
          </a:xfrm>
          <a:prstGeom prst="rect">
            <a:avLst/>
          </a:prstGeom>
          <a:noFill/>
        </p:spPr>
        <p:txBody>
          <a:bodyPr wrap="square" rtlCol="0">
            <a:spAutoFit/>
          </a:bodyPr>
          <a:lstStyle/>
          <a:p>
            <a:pPr algn="ctr"/>
            <a:r>
              <a:rPr lang="en-US" sz="9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FinTech's &amp; Startups</a:t>
            </a:r>
          </a:p>
        </p:txBody>
      </p:sp>
      <p:pic>
        <p:nvPicPr>
          <p:cNvPr id="6" name="Picture 5">
            <a:extLst>
              <a:ext uri="{FF2B5EF4-FFF2-40B4-BE49-F238E27FC236}">
                <a16:creationId xmlns:a16="http://schemas.microsoft.com/office/drawing/2014/main" id="{603F4A3C-3311-B040-A7DA-057E10A7F630}"/>
              </a:ext>
            </a:extLst>
          </p:cNvPr>
          <p:cNvPicPr>
            <a:picLocks noChangeAspect="1"/>
          </p:cNvPicPr>
          <p:nvPr/>
        </p:nvPicPr>
        <p:blipFill>
          <a:blip r:embed="rId3"/>
          <a:stretch>
            <a:fillRect/>
          </a:stretch>
        </p:blipFill>
        <p:spPr>
          <a:xfrm>
            <a:off x="5521114" y="5867400"/>
            <a:ext cx="803486" cy="990599"/>
          </a:xfrm>
          <a:prstGeom prst="rect">
            <a:avLst/>
          </a:prstGeom>
        </p:spPr>
      </p:pic>
    </p:spTree>
    <p:extLst>
      <p:ext uri="{BB962C8B-B14F-4D97-AF65-F5344CB8AC3E}">
        <p14:creationId xmlns:p14="http://schemas.microsoft.com/office/powerpoint/2010/main" val="7595295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EF5A14A-C259-374A-9503-FEA881504093}"/>
              </a:ext>
            </a:extLst>
          </p:cNvPr>
          <p:cNvPicPr>
            <a:picLocks noChangeAspect="1"/>
          </p:cNvPicPr>
          <p:nvPr/>
        </p:nvPicPr>
        <p:blipFill>
          <a:blip r:embed="rId3"/>
          <a:stretch>
            <a:fillRect/>
          </a:stretch>
        </p:blipFill>
        <p:spPr>
          <a:xfrm>
            <a:off x="1792943" y="0"/>
            <a:ext cx="22591058" cy="13716000"/>
          </a:xfrm>
          <a:prstGeom prst="rect">
            <a:avLst/>
          </a:prstGeom>
        </p:spPr>
      </p:pic>
      <p:sp>
        <p:nvSpPr>
          <p:cNvPr id="3" name="TextBox 2">
            <a:extLst>
              <a:ext uri="{FF2B5EF4-FFF2-40B4-BE49-F238E27FC236}">
                <a16:creationId xmlns:a16="http://schemas.microsoft.com/office/drawing/2014/main" id="{7BE979E7-29C9-0F4F-B927-EB28C7CD1C05}"/>
              </a:ext>
            </a:extLst>
          </p:cNvPr>
          <p:cNvSpPr txBox="1"/>
          <p:nvPr/>
        </p:nvSpPr>
        <p:spPr>
          <a:xfrm>
            <a:off x="3009900" y="6196280"/>
            <a:ext cx="18364200" cy="1323439"/>
          </a:xfrm>
          <a:prstGeom prst="rect">
            <a:avLst/>
          </a:prstGeom>
          <a:noFill/>
        </p:spPr>
        <p:txBody>
          <a:bodyPr wrap="square" rtlCol="0">
            <a:spAutoFit/>
          </a:bodyPr>
          <a:lstStyle/>
          <a:p>
            <a:pPr algn="ctr"/>
            <a:r>
              <a:rPr lang="en-US" sz="8000" b="1" dirty="0">
                <a:solidFill>
                  <a:srgbClr val="1A363E"/>
                </a:solidFill>
                <a:latin typeface="Open Sans" panose="020B0606030504020204" pitchFamily="34" charset="0"/>
                <a:ea typeface="Open Sans" panose="020B0606030504020204" pitchFamily="34" charset="0"/>
                <a:cs typeface="Open Sans" panose="020B0606030504020204" pitchFamily="34" charset="0"/>
              </a:rPr>
              <a:t>What does “FinTech” stand for?</a:t>
            </a:r>
          </a:p>
        </p:txBody>
      </p:sp>
      <p:pic>
        <p:nvPicPr>
          <p:cNvPr id="4" name="Picture 3">
            <a:extLst>
              <a:ext uri="{FF2B5EF4-FFF2-40B4-BE49-F238E27FC236}">
                <a16:creationId xmlns:a16="http://schemas.microsoft.com/office/drawing/2014/main" id="{E4F6C06E-D9B8-8E47-93FB-F6D5E60D9A68}"/>
              </a:ext>
            </a:extLst>
          </p:cNvPr>
          <p:cNvPicPr>
            <a:picLocks noChangeAspect="1"/>
          </p:cNvPicPr>
          <p:nvPr/>
        </p:nvPicPr>
        <p:blipFill>
          <a:blip r:embed="rId4"/>
          <a:stretch>
            <a:fillRect/>
          </a:stretch>
        </p:blipFill>
        <p:spPr>
          <a:xfrm>
            <a:off x="3581400" y="5791201"/>
            <a:ext cx="803486" cy="990599"/>
          </a:xfrm>
          <a:prstGeom prst="rect">
            <a:avLst/>
          </a:prstGeom>
        </p:spPr>
      </p:pic>
    </p:spTree>
    <p:extLst>
      <p:ext uri="{BB962C8B-B14F-4D97-AF65-F5344CB8AC3E}">
        <p14:creationId xmlns:p14="http://schemas.microsoft.com/office/powerpoint/2010/main" val="3954240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96351F7-97F4-CE4A-B132-AE3DB1619E1D}"/>
              </a:ext>
            </a:extLst>
          </p:cNvPr>
          <p:cNvPicPr>
            <a:picLocks noChangeAspect="1"/>
          </p:cNvPicPr>
          <p:nvPr/>
        </p:nvPicPr>
        <p:blipFill>
          <a:blip r:embed="rId4"/>
          <a:stretch>
            <a:fillRect/>
          </a:stretch>
        </p:blipFill>
        <p:spPr>
          <a:xfrm>
            <a:off x="1792943" y="0"/>
            <a:ext cx="22591058" cy="13716000"/>
          </a:xfrm>
          <a:prstGeom prst="rect">
            <a:avLst/>
          </a:prstGeom>
        </p:spPr>
      </p:pic>
      <p:pic>
        <p:nvPicPr>
          <p:cNvPr id="2" name="Online Media 1" descr="What is Fintech? How Does it Work? All You Need to Know About">
            <a:hlinkClick r:id="" action="ppaction://media"/>
            <a:extLst>
              <a:ext uri="{FF2B5EF4-FFF2-40B4-BE49-F238E27FC236}">
                <a16:creationId xmlns:a16="http://schemas.microsoft.com/office/drawing/2014/main" id="{5AA2D799-56A2-7BAE-572A-AD6CDF26E1FC}"/>
              </a:ext>
            </a:extLst>
          </p:cNvPr>
          <p:cNvPicPr>
            <a:picLocks noRot="1" noChangeAspect="1"/>
          </p:cNvPicPr>
          <p:nvPr>
            <a:videoFile r:link="rId1"/>
          </p:nvPr>
        </p:nvPicPr>
        <p:blipFill>
          <a:blip r:embed="rId5"/>
          <a:stretch>
            <a:fillRect/>
          </a:stretch>
        </p:blipFill>
        <p:spPr>
          <a:xfrm>
            <a:off x="2076956" y="1143000"/>
            <a:ext cx="19825486" cy="11201400"/>
          </a:xfrm>
          <a:prstGeom prst="rect">
            <a:avLst/>
          </a:prstGeom>
        </p:spPr>
      </p:pic>
    </p:spTree>
    <p:extLst>
      <p:ext uri="{BB962C8B-B14F-4D97-AF65-F5344CB8AC3E}">
        <p14:creationId xmlns:p14="http://schemas.microsoft.com/office/powerpoint/2010/main" val="32311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96351F7-97F4-CE4A-B132-AE3DB1619E1D}"/>
              </a:ext>
            </a:extLst>
          </p:cNvPr>
          <p:cNvPicPr>
            <a:picLocks noChangeAspect="1"/>
          </p:cNvPicPr>
          <p:nvPr/>
        </p:nvPicPr>
        <p:blipFill>
          <a:blip r:embed="rId3"/>
          <a:stretch>
            <a:fillRect/>
          </a:stretch>
        </p:blipFill>
        <p:spPr>
          <a:xfrm>
            <a:off x="1792943" y="0"/>
            <a:ext cx="22591058" cy="13716000"/>
          </a:xfrm>
          <a:prstGeom prst="rect">
            <a:avLst/>
          </a:prstGeom>
        </p:spPr>
      </p:pic>
      <p:sp>
        <p:nvSpPr>
          <p:cNvPr id="4" name="Rectangle 3">
            <a:extLst>
              <a:ext uri="{FF2B5EF4-FFF2-40B4-BE49-F238E27FC236}">
                <a16:creationId xmlns:a16="http://schemas.microsoft.com/office/drawing/2014/main" id="{A18691FC-2E97-3142-AD4A-6EE13F014777}"/>
              </a:ext>
            </a:extLst>
          </p:cNvPr>
          <p:cNvSpPr/>
          <p:nvPr/>
        </p:nvSpPr>
        <p:spPr>
          <a:xfrm>
            <a:off x="1435394" y="2156637"/>
            <a:ext cx="8927806" cy="529173"/>
          </a:xfrm>
          <a:prstGeom prst="rect">
            <a:avLst/>
          </a:prstGeom>
          <a:solidFill>
            <a:srgbClr val="DCEA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BE979E7-29C9-0F4F-B927-EB28C7CD1C05}"/>
              </a:ext>
            </a:extLst>
          </p:cNvPr>
          <p:cNvSpPr txBox="1"/>
          <p:nvPr/>
        </p:nvSpPr>
        <p:spPr>
          <a:xfrm>
            <a:off x="1447800" y="1528227"/>
            <a:ext cx="8686800" cy="1138773"/>
          </a:xfrm>
          <a:prstGeom prst="rect">
            <a:avLst/>
          </a:prstGeom>
          <a:noFill/>
        </p:spPr>
        <p:txBody>
          <a:bodyPr wrap="square" rtlCol="0">
            <a:spAutoFit/>
          </a:bodyPr>
          <a:lstStyle/>
          <a:p>
            <a:r>
              <a:rPr lang="en-US" sz="6800" b="1" dirty="0">
                <a:solidFill>
                  <a:srgbClr val="1A363E"/>
                </a:solidFill>
                <a:latin typeface="Open Sans" panose="020B0606030504020204" pitchFamily="34" charset="0"/>
                <a:ea typeface="Open Sans" panose="020B0606030504020204" pitchFamily="34" charset="0"/>
                <a:cs typeface="Open Sans" panose="020B0606030504020204" pitchFamily="34" charset="0"/>
              </a:rPr>
              <a:t>Fintech companies</a:t>
            </a:r>
          </a:p>
        </p:txBody>
      </p:sp>
      <p:sp>
        <p:nvSpPr>
          <p:cNvPr id="2" name="Rectangle 1">
            <a:extLst>
              <a:ext uri="{FF2B5EF4-FFF2-40B4-BE49-F238E27FC236}">
                <a16:creationId xmlns:a16="http://schemas.microsoft.com/office/drawing/2014/main" id="{957969E4-D1FA-5B48-945D-A6D38DB65348}"/>
              </a:ext>
            </a:extLst>
          </p:cNvPr>
          <p:cNvSpPr/>
          <p:nvPr/>
        </p:nvSpPr>
        <p:spPr>
          <a:xfrm>
            <a:off x="1447800" y="2743200"/>
            <a:ext cx="20662604" cy="9378978"/>
          </a:xfrm>
          <a:prstGeom prst="rect">
            <a:avLst/>
          </a:prstGeom>
        </p:spPr>
        <p:txBody>
          <a:bodyPr wrap="square">
            <a:spAutoFit/>
          </a:bodyPr>
          <a:lstStyle/>
          <a:p>
            <a:pPr indent="-571500">
              <a:lnSpc>
                <a:spcPct val="200000"/>
              </a:lnSpc>
              <a:buFont typeface="Arial" panose="020B0604020202020204" pitchFamily="34" charset="0"/>
              <a:buChar char="•"/>
            </a:pPr>
            <a:r>
              <a:rPr lang="en-US" sz="4400" dirty="0">
                <a:solidFill>
                  <a:srgbClr val="18343B"/>
                </a:solidFill>
                <a:latin typeface="Open Sans" panose="020B0606030504020204" pitchFamily="34" charset="0"/>
                <a:ea typeface="Open Sans" panose="020B0606030504020204" pitchFamily="34" charset="0"/>
                <a:cs typeface="Open Sans" panose="020B0606030504020204" pitchFamily="34" charset="0"/>
              </a:rPr>
              <a:t>Banks &amp; Credit Unions (Online &amp; Mobile Banking, Mobile Check Deposit)</a:t>
            </a:r>
          </a:p>
          <a:p>
            <a:pPr indent="-571500">
              <a:lnSpc>
                <a:spcPct val="200000"/>
              </a:lnSpc>
              <a:buFont typeface="Arial" panose="020B0604020202020204" pitchFamily="34" charset="0"/>
              <a:buChar char="•"/>
            </a:pPr>
            <a:r>
              <a:rPr lang="en-US" sz="4400" dirty="0">
                <a:solidFill>
                  <a:srgbClr val="18343B"/>
                </a:solidFill>
                <a:latin typeface="Open Sans" panose="020B0606030504020204" pitchFamily="34" charset="0"/>
                <a:ea typeface="Open Sans" panose="020B0606030504020204" pitchFamily="34" charset="0"/>
                <a:cs typeface="Open Sans" panose="020B0606030504020204" pitchFamily="34" charset="0"/>
              </a:rPr>
              <a:t>Mobile Payments (PayPal, Venmo, Zelle &amp; Apple Pay)</a:t>
            </a:r>
          </a:p>
          <a:p>
            <a:pPr indent="-571500">
              <a:lnSpc>
                <a:spcPct val="200000"/>
              </a:lnSpc>
              <a:buFont typeface="Arial" panose="020B0604020202020204" pitchFamily="34" charset="0"/>
              <a:buChar char="•"/>
            </a:pPr>
            <a:r>
              <a:rPr lang="en-US" sz="4400" dirty="0">
                <a:solidFill>
                  <a:srgbClr val="18343B"/>
                </a:solidFill>
                <a:latin typeface="Open Sans" panose="020B0606030504020204" pitchFamily="34" charset="0"/>
                <a:ea typeface="Open Sans" panose="020B0606030504020204" pitchFamily="34" charset="0"/>
                <a:cs typeface="Open Sans" panose="020B0606030504020204" pitchFamily="34" charset="0"/>
              </a:rPr>
              <a:t>Cryptocurrency (Bitcoin)</a:t>
            </a:r>
          </a:p>
          <a:p>
            <a:pPr indent="-571500">
              <a:lnSpc>
                <a:spcPct val="200000"/>
              </a:lnSpc>
              <a:buFont typeface="Arial" panose="020B0604020202020204" pitchFamily="34" charset="0"/>
              <a:buChar char="•"/>
            </a:pPr>
            <a:r>
              <a:rPr lang="en-US" sz="4400" dirty="0">
                <a:solidFill>
                  <a:srgbClr val="18343B"/>
                </a:solidFill>
                <a:latin typeface="Open Sans" panose="020B0606030504020204" pitchFamily="34" charset="0"/>
                <a:ea typeface="Open Sans" panose="020B0606030504020204" pitchFamily="34" charset="0"/>
                <a:cs typeface="Open Sans" panose="020B0606030504020204" pitchFamily="34" charset="0"/>
              </a:rPr>
              <a:t>Personal Finance (Credit Karma &amp; Chime)</a:t>
            </a:r>
          </a:p>
          <a:p>
            <a:pPr indent="-571500">
              <a:lnSpc>
                <a:spcPct val="200000"/>
              </a:lnSpc>
              <a:buFont typeface="Arial" panose="020B0604020202020204" pitchFamily="34" charset="0"/>
              <a:buChar char="•"/>
            </a:pPr>
            <a:r>
              <a:rPr lang="en-US" sz="4400" dirty="0">
                <a:solidFill>
                  <a:srgbClr val="18343B"/>
                </a:solidFill>
                <a:latin typeface="Open Sans" panose="020B0606030504020204" pitchFamily="34" charset="0"/>
                <a:ea typeface="Open Sans" panose="020B0606030504020204" pitchFamily="34" charset="0"/>
                <a:cs typeface="Open Sans" panose="020B0606030504020204" pitchFamily="34" charset="0"/>
              </a:rPr>
              <a:t>Budgeting Apps (Intuit &amp; Mint)</a:t>
            </a:r>
          </a:p>
          <a:p>
            <a:pPr indent="-571500">
              <a:lnSpc>
                <a:spcPct val="200000"/>
              </a:lnSpc>
              <a:buFont typeface="Arial" panose="020B0604020202020204" pitchFamily="34" charset="0"/>
              <a:buChar char="•"/>
            </a:pPr>
            <a:r>
              <a:rPr lang="en-US" sz="4400" dirty="0">
                <a:solidFill>
                  <a:srgbClr val="18343B"/>
                </a:solidFill>
                <a:latin typeface="Open Sans" panose="020B0606030504020204" pitchFamily="34" charset="0"/>
                <a:ea typeface="Open Sans" panose="020B0606030504020204" pitchFamily="34" charset="0"/>
                <a:cs typeface="Open Sans" panose="020B0606030504020204" pitchFamily="34" charset="0"/>
              </a:rPr>
              <a:t>Online Lending (Affirm &amp; SoFi)</a:t>
            </a:r>
          </a:p>
          <a:p>
            <a:pPr indent="-571500">
              <a:lnSpc>
                <a:spcPct val="200000"/>
              </a:lnSpc>
              <a:buFont typeface="Arial" panose="020B0604020202020204" pitchFamily="34" charset="0"/>
              <a:buChar char="•"/>
            </a:pPr>
            <a:r>
              <a:rPr lang="en-US" sz="4400" dirty="0">
                <a:solidFill>
                  <a:srgbClr val="18343B"/>
                </a:solidFill>
                <a:latin typeface="Open Sans" panose="020B0606030504020204" pitchFamily="34" charset="0"/>
                <a:ea typeface="Open Sans" panose="020B0606030504020204" pitchFamily="34" charset="0"/>
                <a:cs typeface="Open Sans" panose="020B0606030504020204" pitchFamily="34" charset="0"/>
              </a:rPr>
              <a:t>Buy Now, Pay Later (Klarna &amp; Afterpay)</a:t>
            </a:r>
          </a:p>
        </p:txBody>
      </p:sp>
    </p:spTree>
    <p:extLst>
      <p:ext uri="{BB962C8B-B14F-4D97-AF65-F5344CB8AC3E}">
        <p14:creationId xmlns:p14="http://schemas.microsoft.com/office/powerpoint/2010/main" val="34002274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D044777-0522-AC40-A01F-9DC66824C8A6}"/>
              </a:ext>
            </a:extLst>
          </p:cNvPr>
          <p:cNvPicPr>
            <a:picLocks noChangeAspect="1"/>
          </p:cNvPicPr>
          <p:nvPr/>
        </p:nvPicPr>
        <p:blipFill>
          <a:blip r:embed="rId3"/>
          <a:stretch>
            <a:fillRect/>
          </a:stretch>
        </p:blipFill>
        <p:spPr>
          <a:xfrm>
            <a:off x="1792943" y="0"/>
            <a:ext cx="22591058" cy="13716000"/>
          </a:xfrm>
          <a:prstGeom prst="rect">
            <a:avLst/>
          </a:prstGeom>
        </p:spPr>
      </p:pic>
      <p:sp>
        <p:nvSpPr>
          <p:cNvPr id="4" name="Rectangle 3">
            <a:extLst>
              <a:ext uri="{FF2B5EF4-FFF2-40B4-BE49-F238E27FC236}">
                <a16:creationId xmlns:a16="http://schemas.microsoft.com/office/drawing/2014/main" id="{A18691FC-2E97-3142-AD4A-6EE13F014777}"/>
              </a:ext>
            </a:extLst>
          </p:cNvPr>
          <p:cNvSpPr/>
          <p:nvPr/>
        </p:nvSpPr>
        <p:spPr>
          <a:xfrm>
            <a:off x="1435394" y="2156637"/>
            <a:ext cx="14871406" cy="529173"/>
          </a:xfrm>
          <a:prstGeom prst="rect">
            <a:avLst/>
          </a:prstGeom>
          <a:solidFill>
            <a:srgbClr val="DCEA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BE979E7-29C9-0F4F-B927-EB28C7CD1C05}"/>
              </a:ext>
            </a:extLst>
          </p:cNvPr>
          <p:cNvSpPr txBox="1"/>
          <p:nvPr/>
        </p:nvSpPr>
        <p:spPr>
          <a:xfrm>
            <a:off x="1447800" y="1528227"/>
            <a:ext cx="16992600" cy="1138773"/>
          </a:xfrm>
          <a:prstGeom prst="rect">
            <a:avLst/>
          </a:prstGeom>
          <a:noFill/>
        </p:spPr>
        <p:txBody>
          <a:bodyPr wrap="square" rtlCol="0">
            <a:spAutoFit/>
          </a:bodyPr>
          <a:lstStyle/>
          <a:p>
            <a:r>
              <a:rPr lang="en-US" sz="6800" b="1" dirty="0">
                <a:solidFill>
                  <a:srgbClr val="1A363E"/>
                </a:solidFill>
                <a:latin typeface="Open Sans" panose="020B0606030504020204" pitchFamily="34" charset="0"/>
                <a:ea typeface="Open Sans" panose="020B0606030504020204" pitchFamily="34" charset="0"/>
                <a:cs typeface="Open Sans" panose="020B0606030504020204" pitchFamily="34" charset="0"/>
              </a:rPr>
              <a:t>What are the benefits of Fintech?</a:t>
            </a:r>
          </a:p>
        </p:txBody>
      </p:sp>
      <p:sp>
        <p:nvSpPr>
          <p:cNvPr id="5" name="TextBox 4">
            <a:extLst>
              <a:ext uri="{FF2B5EF4-FFF2-40B4-BE49-F238E27FC236}">
                <a16:creationId xmlns:a16="http://schemas.microsoft.com/office/drawing/2014/main" id="{3E4B176C-3D74-8E44-A830-4718888875E5}"/>
              </a:ext>
            </a:extLst>
          </p:cNvPr>
          <p:cNvSpPr txBox="1"/>
          <p:nvPr/>
        </p:nvSpPr>
        <p:spPr>
          <a:xfrm>
            <a:off x="1435395" y="3737074"/>
            <a:ext cx="20662605" cy="7540526"/>
          </a:xfrm>
          <a:prstGeom prst="rect">
            <a:avLst/>
          </a:prstGeom>
          <a:noFill/>
        </p:spPr>
        <p:txBody>
          <a:bodyPr wrap="square" rtlCol="0">
            <a:spAutoFit/>
          </a:bodyPr>
          <a:lstStyle/>
          <a:p>
            <a:r>
              <a:rPr lang="en-US" sz="4400" b="1" dirty="0">
                <a:solidFill>
                  <a:srgbClr val="18343B"/>
                </a:solidFill>
                <a:latin typeface="Open Sans" panose="020B0606030504020204" pitchFamily="34" charset="0"/>
                <a:ea typeface="Open Sans" panose="020B0606030504020204" pitchFamily="34" charset="0"/>
                <a:cs typeface="Open Sans" panose="020B0606030504020204" pitchFamily="34" charset="0"/>
              </a:rPr>
              <a:t>Ease of use and convenience</a:t>
            </a:r>
          </a:p>
          <a:p>
            <a:r>
              <a:rPr lang="en-US" sz="4400" dirty="0">
                <a:solidFill>
                  <a:srgbClr val="18343B"/>
                </a:solidFill>
                <a:latin typeface="Open Sans" panose="020B0606030504020204" pitchFamily="34" charset="0"/>
                <a:ea typeface="Open Sans" panose="020B0606030504020204" pitchFamily="34" charset="0"/>
                <a:cs typeface="Open Sans" panose="020B0606030504020204" pitchFamily="34" charset="0"/>
              </a:rPr>
              <a:t>Easier to pay bills, initiate a bank transfer, or quickly find an answer to your question via chatbot technology.</a:t>
            </a:r>
          </a:p>
          <a:p>
            <a:endParaRPr lang="en-US" sz="4400" dirty="0">
              <a:solidFill>
                <a:srgbClr val="18343B"/>
              </a:solidFill>
              <a:latin typeface="Open Sans" panose="020B0606030504020204" pitchFamily="34" charset="0"/>
              <a:ea typeface="Open Sans" panose="020B0606030504020204" pitchFamily="34" charset="0"/>
              <a:cs typeface="Open Sans" panose="020B0606030504020204" pitchFamily="34" charset="0"/>
            </a:endParaRPr>
          </a:p>
          <a:p>
            <a:r>
              <a:rPr lang="en-US" sz="4400" b="1" dirty="0">
                <a:solidFill>
                  <a:srgbClr val="18343B"/>
                </a:solidFill>
                <a:latin typeface="Open Sans" panose="020B0606030504020204" pitchFamily="34" charset="0"/>
                <a:ea typeface="Open Sans" panose="020B0606030504020204" pitchFamily="34" charset="0"/>
                <a:cs typeface="Open Sans" panose="020B0606030504020204" pitchFamily="34" charset="0"/>
              </a:rPr>
              <a:t>Accessibility</a:t>
            </a:r>
          </a:p>
          <a:p>
            <a:r>
              <a:rPr lang="en-US" sz="4400" dirty="0">
                <a:solidFill>
                  <a:srgbClr val="18343B"/>
                </a:solidFill>
                <a:latin typeface="Open Sans" panose="020B0606030504020204" pitchFamily="34" charset="0"/>
                <a:ea typeface="Open Sans" panose="020B0606030504020204" pitchFamily="34" charset="0"/>
                <a:cs typeface="Open Sans" panose="020B0606030504020204" pitchFamily="34" charset="0"/>
              </a:rPr>
              <a:t>Fintech gives people more access to products and services that weren’t available before.</a:t>
            </a:r>
          </a:p>
          <a:p>
            <a:endParaRPr lang="en-US" sz="4400" dirty="0">
              <a:solidFill>
                <a:srgbClr val="18343B"/>
              </a:solidFill>
              <a:latin typeface="Open Sans" panose="020B0606030504020204" pitchFamily="34" charset="0"/>
              <a:ea typeface="Open Sans" panose="020B0606030504020204" pitchFamily="34" charset="0"/>
              <a:cs typeface="Open Sans" panose="020B0606030504020204" pitchFamily="34" charset="0"/>
            </a:endParaRPr>
          </a:p>
          <a:p>
            <a:r>
              <a:rPr lang="en-US" sz="4400" b="1" dirty="0">
                <a:solidFill>
                  <a:srgbClr val="18343B"/>
                </a:solidFill>
                <a:latin typeface="Open Sans" panose="020B0606030504020204" pitchFamily="34" charset="0"/>
                <a:ea typeface="Open Sans" panose="020B0606030504020204" pitchFamily="34" charset="0"/>
                <a:cs typeface="Open Sans" panose="020B0606030504020204" pitchFamily="34" charset="0"/>
              </a:rPr>
              <a:t>New Technologies</a:t>
            </a:r>
          </a:p>
          <a:p>
            <a:r>
              <a:rPr lang="en-US" sz="4400" b="0" i="0" dirty="0">
                <a:solidFill>
                  <a:srgbClr val="2C323A"/>
                </a:solidFill>
                <a:effectLst/>
                <a:latin typeface="Open Sans" panose="020B0606030504020204" pitchFamily="34" charset="0"/>
                <a:ea typeface="Open Sans" panose="020B0606030504020204" pitchFamily="34" charset="0"/>
                <a:cs typeface="Open Sans" panose="020B0606030504020204" pitchFamily="34" charset="0"/>
              </a:rPr>
              <a:t>Fintech companies are often at the forefront of innovation</a:t>
            </a:r>
            <a:r>
              <a:rPr lang="en-US" sz="4400" dirty="0">
                <a:solidFill>
                  <a:srgbClr val="18343B"/>
                </a:solidFill>
                <a:latin typeface="Open Sans" panose="020B0606030504020204" pitchFamily="34" charset="0"/>
                <a:ea typeface="Open Sans" panose="020B0606030504020204" pitchFamily="34" charset="0"/>
                <a:cs typeface="Open Sans" panose="020B0606030504020204" pitchFamily="34" charset="0"/>
              </a:rPr>
              <a:t>—</a:t>
            </a:r>
            <a:r>
              <a:rPr lang="en-US" sz="4400" b="0" i="0" dirty="0">
                <a:solidFill>
                  <a:srgbClr val="2C323A"/>
                </a:solidFill>
                <a:effectLst/>
                <a:latin typeface="Open Sans" panose="020B0606030504020204" pitchFamily="34" charset="0"/>
                <a:ea typeface="Open Sans" panose="020B0606030504020204" pitchFamily="34" charset="0"/>
                <a:cs typeface="Open Sans" panose="020B0606030504020204" pitchFamily="34" charset="0"/>
              </a:rPr>
              <a:t>machine learning/artificial intelligence (AI). </a:t>
            </a:r>
            <a:endParaRPr lang="en-US" sz="4400" dirty="0">
              <a:solidFill>
                <a:srgbClr val="18343B"/>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5965378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D044777-0522-AC40-A01F-9DC66824C8A6}"/>
              </a:ext>
            </a:extLst>
          </p:cNvPr>
          <p:cNvPicPr>
            <a:picLocks noChangeAspect="1"/>
          </p:cNvPicPr>
          <p:nvPr/>
        </p:nvPicPr>
        <p:blipFill>
          <a:blip r:embed="rId3"/>
          <a:stretch>
            <a:fillRect/>
          </a:stretch>
        </p:blipFill>
        <p:spPr>
          <a:xfrm>
            <a:off x="1792943" y="0"/>
            <a:ext cx="22591058" cy="13716000"/>
          </a:xfrm>
          <a:prstGeom prst="rect">
            <a:avLst/>
          </a:prstGeom>
        </p:spPr>
      </p:pic>
      <p:sp>
        <p:nvSpPr>
          <p:cNvPr id="4" name="Rectangle 3">
            <a:extLst>
              <a:ext uri="{FF2B5EF4-FFF2-40B4-BE49-F238E27FC236}">
                <a16:creationId xmlns:a16="http://schemas.microsoft.com/office/drawing/2014/main" id="{A18691FC-2E97-3142-AD4A-6EE13F014777}"/>
              </a:ext>
            </a:extLst>
          </p:cNvPr>
          <p:cNvSpPr/>
          <p:nvPr/>
        </p:nvSpPr>
        <p:spPr>
          <a:xfrm>
            <a:off x="1435394" y="2156637"/>
            <a:ext cx="13499806" cy="529173"/>
          </a:xfrm>
          <a:prstGeom prst="rect">
            <a:avLst/>
          </a:prstGeom>
          <a:solidFill>
            <a:srgbClr val="DCEA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BE979E7-29C9-0F4F-B927-EB28C7CD1C05}"/>
              </a:ext>
            </a:extLst>
          </p:cNvPr>
          <p:cNvSpPr txBox="1"/>
          <p:nvPr/>
        </p:nvSpPr>
        <p:spPr>
          <a:xfrm>
            <a:off x="1447800" y="1528227"/>
            <a:ext cx="15011400" cy="1138773"/>
          </a:xfrm>
          <a:prstGeom prst="rect">
            <a:avLst/>
          </a:prstGeom>
          <a:noFill/>
        </p:spPr>
        <p:txBody>
          <a:bodyPr wrap="square" rtlCol="0">
            <a:spAutoFit/>
          </a:bodyPr>
          <a:lstStyle/>
          <a:p>
            <a:r>
              <a:rPr lang="en-US" sz="6800" b="1" dirty="0">
                <a:solidFill>
                  <a:srgbClr val="1A363E"/>
                </a:solidFill>
                <a:latin typeface="Open Sans" panose="020B0606030504020204" pitchFamily="34" charset="0"/>
                <a:ea typeface="Open Sans" panose="020B0606030504020204" pitchFamily="34" charset="0"/>
                <a:cs typeface="Open Sans" panose="020B0606030504020204" pitchFamily="34" charset="0"/>
              </a:rPr>
              <a:t>What are the risks of Fintech?</a:t>
            </a:r>
          </a:p>
        </p:txBody>
      </p:sp>
      <p:sp>
        <p:nvSpPr>
          <p:cNvPr id="5" name="TextBox 4">
            <a:extLst>
              <a:ext uri="{FF2B5EF4-FFF2-40B4-BE49-F238E27FC236}">
                <a16:creationId xmlns:a16="http://schemas.microsoft.com/office/drawing/2014/main" id="{3E4B176C-3D74-8E44-A830-4718888875E5}"/>
              </a:ext>
            </a:extLst>
          </p:cNvPr>
          <p:cNvSpPr txBox="1"/>
          <p:nvPr/>
        </p:nvSpPr>
        <p:spPr>
          <a:xfrm>
            <a:off x="1435395" y="3737074"/>
            <a:ext cx="20662605" cy="7540526"/>
          </a:xfrm>
          <a:prstGeom prst="rect">
            <a:avLst/>
          </a:prstGeom>
          <a:noFill/>
        </p:spPr>
        <p:txBody>
          <a:bodyPr wrap="square" rtlCol="0">
            <a:spAutoFit/>
          </a:bodyPr>
          <a:lstStyle/>
          <a:p>
            <a:r>
              <a:rPr lang="en-US" sz="4400" b="1" dirty="0">
                <a:solidFill>
                  <a:srgbClr val="18343B"/>
                </a:solidFill>
                <a:latin typeface="Open Sans" panose="020B0606030504020204" pitchFamily="34" charset="0"/>
                <a:ea typeface="Open Sans" panose="020B0606030504020204" pitchFamily="34" charset="0"/>
                <a:cs typeface="Open Sans" panose="020B0606030504020204" pitchFamily="34" charset="0"/>
              </a:rPr>
              <a:t>Data Privacy</a:t>
            </a:r>
          </a:p>
          <a:p>
            <a:r>
              <a:rPr lang="en-US" sz="4400" dirty="0">
                <a:solidFill>
                  <a:srgbClr val="18343B"/>
                </a:solidFill>
                <a:latin typeface="Open Sans" panose="020B0606030504020204" pitchFamily="34" charset="0"/>
                <a:ea typeface="Open Sans" panose="020B0606030504020204" pitchFamily="34" charset="0"/>
                <a:cs typeface="Open Sans" panose="020B0606030504020204" pitchFamily="34" charset="0"/>
              </a:rPr>
              <a:t>Fintech services mostly rely on collecting in-depth information about consumers and their behaviors. </a:t>
            </a:r>
          </a:p>
          <a:p>
            <a:endParaRPr lang="en-US" sz="4400" dirty="0">
              <a:solidFill>
                <a:srgbClr val="18343B"/>
              </a:solidFill>
              <a:latin typeface="Open Sans" panose="020B0606030504020204" pitchFamily="34" charset="0"/>
              <a:ea typeface="Open Sans" panose="020B0606030504020204" pitchFamily="34" charset="0"/>
              <a:cs typeface="Open Sans" panose="020B0606030504020204" pitchFamily="34" charset="0"/>
            </a:endParaRPr>
          </a:p>
          <a:p>
            <a:r>
              <a:rPr lang="en-US" sz="4400" b="1" dirty="0">
                <a:solidFill>
                  <a:srgbClr val="18343B"/>
                </a:solidFill>
                <a:latin typeface="Open Sans" panose="020B0606030504020204" pitchFamily="34" charset="0"/>
                <a:ea typeface="Open Sans" panose="020B0606030504020204" pitchFamily="34" charset="0"/>
                <a:cs typeface="Open Sans" panose="020B0606030504020204" pitchFamily="34" charset="0"/>
              </a:rPr>
              <a:t>Regulations</a:t>
            </a:r>
          </a:p>
          <a:p>
            <a:r>
              <a:rPr lang="en-US" sz="4400" dirty="0">
                <a:solidFill>
                  <a:srgbClr val="18343B"/>
                </a:solidFill>
                <a:latin typeface="Open Sans" panose="020B0606030504020204" pitchFamily="34" charset="0"/>
                <a:ea typeface="Open Sans" panose="020B0606030504020204" pitchFamily="34" charset="0"/>
                <a:cs typeface="Open Sans" panose="020B0606030504020204" pitchFamily="34" charset="0"/>
              </a:rPr>
              <a:t>Fintech companies don’t have one regulator and can make changes to their business and do what they want without strict guidelines.</a:t>
            </a:r>
          </a:p>
          <a:p>
            <a:endParaRPr lang="en-US" sz="4400" dirty="0">
              <a:solidFill>
                <a:srgbClr val="18343B"/>
              </a:solidFill>
              <a:latin typeface="Open Sans" panose="020B0606030504020204" pitchFamily="34" charset="0"/>
              <a:ea typeface="Open Sans" panose="020B0606030504020204" pitchFamily="34" charset="0"/>
              <a:cs typeface="Open Sans" panose="020B0606030504020204" pitchFamily="34" charset="0"/>
            </a:endParaRPr>
          </a:p>
          <a:p>
            <a:r>
              <a:rPr lang="en-US" sz="4400" b="1" dirty="0">
                <a:solidFill>
                  <a:srgbClr val="18343B"/>
                </a:solidFill>
                <a:latin typeface="Open Sans" panose="020B0606030504020204" pitchFamily="34" charset="0"/>
                <a:ea typeface="Open Sans" panose="020B0606030504020204" pitchFamily="34" charset="0"/>
                <a:cs typeface="Open Sans" panose="020B0606030504020204" pitchFamily="34" charset="0"/>
              </a:rPr>
              <a:t>Hidden Risks/Fees</a:t>
            </a:r>
          </a:p>
          <a:p>
            <a:r>
              <a:rPr lang="en-US" sz="4400" dirty="0">
                <a:solidFill>
                  <a:srgbClr val="18343B"/>
                </a:solidFill>
                <a:latin typeface="Open Sans" panose="020B0606030504020204" pitchFamily="34" charset="0"/>
                <a:ea typeface="Open Sans" panose="020B0606030504020204" pitchFamily="34" charset="0"/>
                <a:cs typeface="Open Sans" panose="020B0606030504020204" pitchFamily="34" charset="0"/>
              </a:rPr>
              <a:t>There may be underlying costs, fees, or financial risk associated with using some products. Fintech's need to find ways to make money. </a:t>
            </a:r>
          </a:p>
        </p:txBody>
      </p:sp>
    </p:spTree>
    <p:extLst>
      <p:ext uri="{BB962C8B-B14F-4D97-AF65-F5344CB8AC3E}">
        <p14:creationId xmlns:p14="http://schemas.microsoft.com/office/powerpoint/2010/main" val="7130928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EF5A14A-C259-374A-9503-FEA881504093}"/>
              </a:ext>
            </a:extLst>
          </p:cNvPr>
          <p:cNvPicPr>
            <a:picLocks noChangeAspect="1"/>
          </p:cNvPicPr>
          <p:nvPr/>
        </p:nvPicPr>
        <p:blipFill>
          <a:blip r:embed="rId3"/>
          <a:stretch>
            <a:fillRect/>
          </a:stretch>
        </p:blipFill>
        <p:spPr>
          <a:xfrm>
            <a:off x="1792943" y="0"/>
            <a:ext cx="22591058" cy="13716000"/>
          </a:xfrm>
          <a:prstGeom prst="rect">
            <a:avLst/>
          </a:prstGeom>
        </p:spPr>
      </p:pic>
      <p:sp>
        <p:nvSpPr>
          <p:cNvPr id="3" name="TextBox 2">
            <a:extLst>
              <a:ext uri="{FF2B5EF4-FFF2-40B4-BE49-F238E27FC236}">
                <a16:creationId xmlns:a16="http://schemas.microsoft.com/office/drawing/2014/main" id="{7BE979E7-29C9-0F4F-B927-EB28C7CD1C05}"/>
              </a:ext>
            </a:extLst>
          </p:cNvPr>
          <p:cNvSpPr txBox="1"/>
          <p:nvPr/>
        </p:nvSpPr>
        <p:spPr>
          <a:xfrm>
            <a:off x="3009900" y="4965174"/>
            <a:ext cx="18364200" cy="3785652"/>
          </a:xfrm>
          <a:prstGeom prst="rect">
            <a:avLst/>
          </a:prstGeom>
          <a:noFill/>
        </p:spPr>
        <p:txBody>
          <a:bodyPr wrap="square" rtlCol="0">
            <a:spAutoFit/>
          </a:bodyPr>
          <a:lstStyle/>
          <a:p>
            <a:pPr algn="ctr"/>
            <a:r>
              <a:rPr lang="en-US" sz="8000" b="1" dirty="0">
                <a:solidFill>
                  <a:srgbClr val="1A363E"/>
                </a:solidFill>
                <a:latin typeface="Open Sans" panose="020B0606030504020204" pitchFamily="34" charset="0"/>
                <a:ea typeface="Open Sans" panose="020B0606030504020204" pitchFamily="34" charset="0"/>
                <a:cs typeface="Open Sans" panose="020B0606030504020204" pitchFamily="34" charset="0"/>
              </a:rPr>
              <a:t>What is a digital or virtual form of currency that eliminates the need of physical money?</a:t>
            </a:r>
          </a:p>
        </p:txBody>
      </p:sp>
      <p:pic>
        <p:nvPicPr>
          <p:cNvPr id="4" name="Picture 3">
            <a:extLst>
              <a:ext uri="{FF2B5EF4-FFF2-40B4-BE49-F238E27FC236}">
                <a16:creationId xmlns:a16="http://schemas.microsoft.com/office/drawing/2014/main" id="{E4F6C06E-D9B8-8E47-93FB-F6D5E60D9A68}"/>
              </a:ext>
            </a:extLst>
          </p:cNvPr>
          <p:cNvPicPr>
            <a:picLocks noChangeAspect="1"/>
          </p:cNvPicPr>
          <p:nvPr/>
        </p:nvPicPr>
        <p:blipFill>
          <a:blip r:embed="rId4"/>
          <a:stretch>
            <a:fillRect/>
          </a:stretch>
        </p:blipFill>
        <p:spPr>
          <a:xfrm>
            <a:off x="2930314" y="4469874"/>
            <a:ext cx="803486" cy="990599"/>
          </a:xfrm>
          <a:prstGeom prst="rect">
            <a:avLst/>
          </a:prstGeom>
        </p:spPr>
      </p:pic>
    </p:spTree>
    <p:extLst>
      <p:ext uri="{BB962C8B-B14F-4D97-AF65-F5344CB8AC3E}">
        <p14:creationId xmlns:p14="http://schemas.microsoft.com/office/powerpoint/2010/main" val="34471870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D044777-0522-AC40-A01F-9DC66824C8A6}"/>
              </a:ext>
            </a:extLst>
          </p:cNvPr>
          <p:cNvPicPr>
            <a:picLocks noChangeAspect="1"/>
          </p:cNvPicPr>
          <p:nvPr/>
        </p:nvPicPr>
        <p:blipFill>
          <a:blip r:embed="rId3"/>
          <a:stretch>
            <a:fillRect/>
          </a:stretch>
        </p:blipFill>
        <p:spPr>
          <a:xfrm>
            <a:off x="1792943" y="0"/>
            <a:ext cx="22591058" cy="13716000"/>
          </a:xfrm>
          <a:prstGeom prst="rect">
            <a:avLst/>
          </a:prstGeom>
        </p:spPr>
      </p:pic>
      <p:sp>
        <p:nvSpPr>
          <p:cNvPr id="4" name="Rectangle 3">
            <a:extLst>
              <a:ext uri="{FF2B5EF4-FFF2-40B4-BE49-F238E27FC236}">
                <a16:creationId xmlns:a16="http://schemas.microsoft.com/office/drawing/2014/main" id="{A18691FC-2E97-3142-AD4A-6EE13F014777}"/>
              </a:ext>
            </a:extLst>
          </p:cNvPr>
          <p:cNvSpPr/>
          <p:nvPr/>
        </p:nvSpPr>
        <p:spPr>
          <a:xfrm>
            <a:off x="1435394" y="2156637"/>
            <a:ext cx="18224206" cy="529173"/>
          </a:xfrm>
          <a:prstGeom prst="rect">
            <a:avLst/>
          </a:prstGeom>
          <a:solidFill>
            <a:srgbClr val="DCEA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BE979E7-29C9-0F4F-B927-EB28C7CD1C05}"/>
              </a:ext>
            </a:extLst>
          </p:cNvPr>
          <p:cNvSpPr txBox="1"/>
          <p:nvPr/>
        </p:nvSpPr>
        <p:spPr>
          <a:xfrm>
            <a:off x="1447800" y="1528227"/>
            <a:ext cx="15011400" cy="1138773"/>
          </a:xfrm>
          <a:prstGeom prst="rect">
            <a:avLst/>
          </a:prstGeom>
          <a:noFill/>
        </p:spPr>
        <p:txBody>
          <a:bodyPr wrap="square" rtlCol="0">
            <a:spAutoFit/>
          </a:bodyPr>
          <a:lstStyle/>
          <a:p>
            <a:r>
              <a:rPr lang="en-US" sz="6800" b="1" dirty="0">
                <a:solidFill>
                  <a:srgbClr val="1A363E"/>
                </a:solidFill>
                <a:latin typeface="Open Sans" panose="020B0606030504020204" pitchFamily="34" charset="0"/>
                <a:ea typeface="Open Sans" panose="020B0606030504020204" pitchFamily="34" charset="0"/>
                <a:cs typeface="Open Sans" panose="020B0606030504020204" pitchFamily="34" charset="0"/>
              </a:rPr>
              <a:t>Cryptocurrency “Crypto”</a:t>
            </a:r>
          </a:p>
        </p:txBody>
      </p:sp>
      <p:sp>
        <p:nvSpPr>
          <p:cNvPr id="5" name="TextBox 4">
            <a:extLst>
              <a:ext uri="{FF2B5EF4-FFF2-40B4-BE49-F238E27FC236}">
                <a16:creationId xmlns:a16="http://schemas.microsoft.com/office/drawing/2014/main" id="{3E4B176C-3D74-8E44-A830-4718888875E5}"/>
              </a:ext>
            </a:extLst>
          </p:cNvPr>
          <p:cNvSpPr txBox="1"/>
          <p:nvPr/>
        </p:nvSpPr>
        <p:spPr>
          <a:xfrm>
            <a:off x="1435395" y="3737074"/>
            <a:ext cx="20662605" cy="8217634"/>
          </a:xfrm>
          <a:prstGeom prst="rect">
            <a:avLst/>
          </a:prstGeom>
          <a:noFill/>
        </p:spPr>
        <p:txBody>
          <a:bodyPr wrap="square" rtlCol="0">
            <a:spAutoFit/>
          </a:bodyPr>
          <a:lstStyle/>
          <a:p>
            <a:r>
              <a:rPr lang="en-US" sz="4400" i="0" dirty="0">
                <a:solidFill>
                  <a:srgbClr val="1A363E"/>
                </a:solidFill>
                <a:effectLst/>
                <a:latin typeface="Open Sans" panose="020B0606030504020204" pitchFamily="34" charset="0"/>
                <a:ea typeface="Open Sans" panose="020B0606030504020204" pitchFamily="34" charset="0"/>
                <a:cs typeface="Open Sans" panose="020B0606030504020204" pitchFamily="34" charset="0"/>
              </a:rPr>
              <a:t>Cryptocurrencies are:</a:t>
            </a:r>
          </a:p>
          <a:p>
            <a:endParaRPr lang="en-US" sz="4400" i="0" dirty="0">
              <a:solidFill>
                <a:srgbClr val="1A363E"/>
              </a:solidFill>
              <a:effectLst/>
              <a:latin typeface="Open Sans" panose="020B0606030504020204" pitchFamily="34" charset="0"/>
              <a:ea typeface="Open Sans" panose="020B0606030504020204" pitchFamily="34" charset="0"/>
              <a:cs typeface="Open Sans" panose="020B0606030504020204" pitchFamily="34" charset="0"/>
            </a:endParaRPr>
          </a:p>
          <a:p>
            <a:pPr marL="571500" indent="-571500">
              <a:buFont typeface="Arial" panose="020B0604020202020204" pitchFamily="34" charset="0"/>
              <a:buChar char="•"/>
            </a:pPr>
            <a:r>
              <a:rPr lang="en-US" sz="4400" b="1" i="0" dirty="0">
                <a:solidFill>
                  <a:srgbClr val="1A363E"/>
                </a:solidFill>
                <a:effectLst/>
                <a:latin typeface="Open Sans" panose="020B0606030504020204" pitchFamily="34" charset="0"/>
                <a:ea typeface="Open Sans" panose="020B0606030504020204" pitchFamily="34" charset="0"/>
                <a:cs typeface="Open Sans" panose="020B0606030504020204" pitchFamily="34" charset="0"/>
              </a:rPr>
              <a:t>Not federally insured: </a:t>
            </a:r>
            <a:r>
              <a:rPr lang="en-US" sz="4400" i="0" dirty="0">
                <a:solidFill>
                  <a:srgbClr val="1A363E"/>
                </a:solidFill>
                <a:effectLst/>
                <a:latin typeface="Open Sans" panose="020B0606030504020204" pitchFamily="34" charset="0"/>
                <a:ea typeface="Open Sans" panose="020B0606030504020204" pitchFamily="34" charset="0"/>
                <a:cs typeface="Open Sans" panose="020B0606030504020204" pitchFamily="34" charset="0"/>
              </a:rPr>
              <a:t>If the crypto company that holds your funds goes out of business, your money may be lost and never recovered.</a:t>
            </a:r>
          </a:p>
          <a:p>
            <a:endParaRPr lang="en-US" sz="4400" i="0" dirty="0">
              <a:solidFill>
                <a:srgbClr val="1A363E"/>
              </a:solidFill>
              <a:effectLst/>
              <a:latin typeface="Open Sans" panose="020B0606030504020204" pitchFamily="34" charset="0"/>
              <a:ea typeface="Open Sans" panose="020B0606030504020204" pitchFamily="34" charset="0"/>
              <a:cs typeface="Open Sans" panose="020B0606030504020204" pitchFamily="34" charset="0"/>
            </a:endParaRPr>
          </a:p>
          <a:p>
            <a:pPr marL="571500" indent="-571500">
              <a:buFont typeface="Arial" panose="020B0604020202020204" pitchFamily="34" charset="0"/>
              <a:buChar char="•"/>
            </a:pPr>
            <a:r>
              <a:rPr lang="en-US" sz="4400" b="1" i="0" dirty="0">
                <a:solidFill>
                  <a:srgbClr val="1A363E"/>
                </a:solidFill>
                <a:effectLst/>
                <a:latin typeface="Open Sans" panose="020B0606030504020204" pitchFamily="34" charset="0"/>
                <a:ea typeface="Open Sans" panose="020B0606030504020204" pitchFamily="34" charset="0"/>
                <a:cs typeface="Open Sans" panose="020B0606030504020204" pitchFamily="34" charset="0"/>
              </a:rPr>
              <a:t>Not federally regulated: </a:t>
            </a:r>
            <a:r>
              <a:rPr lang="en-US" sz="4400" i="0" dirty="0">
                <a:solidFill>
                  <a:srgbClr val="1A363E"/>
                </a:solidFill>
                <a:effectLst/>
                <a:latin typeface="Open Sans" panose="020B0606030504020204" pitchFamily="34" charset="0"/>
                <a:ea typeface="Open Sans" panose="020B0606030504020204" pitchFamily="34" charset="0"/>
                <a:cs typeface="Open Sans" panose="020B0606030504020204" pitchFamily="34" charset="0"/>
              </a:rPr>
              <a:t>Without such regulations there are no legal standards for consumer protection issues such as privacy and security.</a:t>
            </a:r>
          </a:p>
          <a:p>
            <a:pPr marL="571500" indent="-571500">
              <a:buFont typeface="Arial" panose="020B0604020202020204" pitchFamily="34" charset="0"/>
              <a:buChar char="•"/>
            </a:pPr>
            <a:endParaRPr lang="en-US" sz="4400" i="0" dirty="0">
              <a:solidFill>
                <a:srgbClr val="1A363E"/>
              </a:solidFill>
              <a:effectLst/>
              <a:latin typeface="Open Sans" panose="020B0606030504020204" pitchFamily="34" charset="0"/>
              <a:ea typeface="Open Sans" panose="020B0606030504020204" pitchFamily="34" charset="0"/>
              <a:cs typeface="Open Sans" panose="020B0606030504020204" pitchFamily="34" charset="0"/>
            </a:endParaRPr>
          </a:p>
          <a:p>
            <a:pPr marL="571500" indent="-571500">
              <a:buFont typeface="Arial" panose="020B0604020202020204" pitchFamily="34" charset="0"/>
              <a:buChar char="•"/>
            </a:pPr>
            <a:r>
              <a:rPr lang="en-US" sz="4400" b="1" i="0" dirty="0">
                <a:solidFill>
                  <a:srgbClr val="1A363E"/>
                </a:solidFill>
                <a:effectLst/>
                <a:latin typeface="Open Sans" panose="020B0606030504020204" pitchFamily="34" charset="0"/>
                <a:ea typeface="Open Sans" panose="020B0606030504020204" pitchFamily="34" charset="0"/>
                <a:cs typeface="Open Sans" panose="020B0606030504020204" pitchFamily="34" charset="0"/>
              </a:rPr>
              <a:t>Risky: </a:t>
            </a:r>
            <a:r>
              <a:rPr lang="en-US" sz="4400" i="0" dirty="0">
                <a:solidFill>
                  <a:srgbClr val="1A363E"/>
                </a:solidFill>
                <a:effectLst/>
                <a:latin typeface="Open Sans" panose="020B0606030504020204" pitchFamily="34" charset="0"/>
                <a:ea typeface="Open Sans" panose="020B0606030504020204" pitchFamily="34" charset="0"/>
                <a:cs typeface="Open Sans" panose="020B0606030504020204" pitchFamily="34" charset="0"/>
              </a:rPr>
              <a:t>Some consumers use cryptocurrencies to pay for things, but most use it as an investment strategy. Cryptocurrency is considered a high-risk investment, so only buy what you can afford to lose.</a:t>
            </a:r>
          </a:p>
          <a:p>
            <a:pPr marL="571500" indent="-571500">
              <a:buFont typeface="Arial" panose="020B0604020202020204" pitchFamily="34" charset="0"/>
              <a:buChar char="•"/>
            </a:pPr>
            <a:endParaRPr lang="en-US" sz="4400" i="0" dirty="0">
              <a:solidFill>
                <a:srgbClr val="1A363E"/>
              </a:solidFill>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715292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EF5A14A-C259-374A-9503-FEA881504093}"/>
              </a:ext>
            </a:extLst>
          </p:cNvPr>
          <p:cNvPicPr>
            <a:picLocks noChangeAspect="1"/>
          </p:cNvPicPr>
          <p:nvPr/>
        </p:nvPicPr>
        <p:blipFill>
          <a:blip r:embed="rId3"/>
          <a:stretch>
            <a:fillRect/>
          </a:stretch>
        </p:blipFill>
        <p:spPr>
          <a:xfrm>
            <a:off x="1792943" y="0"/>
            <a:ext cx="22591058" cy="13716000"/>
          </a:xfrm>
          <a:prstGeom prst="rect">
            <a:avLst/>
          </a:prstGeom>
        </p:spPr>
      </p:pic>
      <p:sp>
        <p:nvSpPr>
          <p:cNvPr id="4" name="Rectangle 3">
            <a:extLst>
              <a:ext uri="{FF2B5EF4-FFF2-40B4-BE49-F238E27FC236}">
                <a16:creationId xmlns:a16="http://schemas.microsoft.com/office/drawing/2014/main" id="{A18691FC-2E97-3142-AD4A-6EE13F014777}"/>
              </a:ext>
            </a:extLst>
          </p:cNvPr>
          <p:cNvSpPr/>
          <p:nvPr/>
        </p:nvSpPr>
        <p:spPr>
          <a:xfrm>
            <a:off x="1435394" y="2156637"/>
            <a:ext cx="20434006" cy="510363"/>
          </a:xfrm>
          <a:prstGeom prst="rect">
            <a:avLst/>
          </a:prstGeom>
          <a:solidFill>
            <a:srgbClr val="DCEA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BE979E7-29C9-0F4F-B927-EB28C7CD1C05}"/>
              </a:ext>
            </a:extLst>
          </p:cNvPr>
          <p:cNvSpPr txBox="1"/>
          <p:nvPr/>
        </p:nvSpPr>
        <p:spPr>
          <a:xfrm>
            <a:off x="1447800" y="1528227"/>
            <a:ext cx="20116800" cy="1138773"/>
          </a:xfrm>
          <a:prstGeom prst="rect">
            <a:avLst/>
          </a:prstGeom>
          <a:noFill/>
        </p:spPr>
        <p:txBody>
          <a:bodyPr wrap="square" rtlCol="0">
            <a:spAutoFit/>
          </a:bodyPr>
          <a:lstStyle/>
          <a:p>
            <a:r>
              <a:rPr lang="en-US" sz="6800" b="1" dirty="0">
                <a:solidFill>
                  <a:srgbClr val="1A363E"/>
                </a:solidFill>
                <a:latin typeface="Open Sans" panose="020B0606030504020204" pitchFamily="34" charset="0"/>
                <a:ea typeface="Open Sans" panose="020B0606030504020204" pitchFamily="34" charset="0"/>
                <a:cs typeface="Open Sans" panose="020B0606030504020204" pitchFamily="34" charset="0"/>
              </a:rPr>
              <a:t>Credit Unions &amp; Banks - what’s the difference?</a:t>
            </a:r>
          </a:p>
        </p:txBody>
      </p:sp>
      <p:sp>
        <p:nvSpPr>
          <p:cNvPr id="5" name="TextBox 4">
            <a:extLst>
              <a:ext uri="{FF2B5EF4-FFF2-40B4-BE49-F238E27FC236}">
                <a16:creationId xmlns:a16="http://schemas.microsoft.com/office/drawing/2014/main" id="{3E4B176C-3D74-8E44-A830-4718888875E5}"/>
              </a:ext>
            </a:extLst>
          </p:cNvPr>
          <p:cNvSpPr txBox="1"/>
          <p:nvPr/>
        </p:nvSpPr>
        <p:spPr>
          <a:xfrm>
            <a:off x="1421217" y="3505200"/>
            <a:ext cx="20662605" cy="9571851"/>
          </a:xfrm>
          <a:prstGeom prst="rect">
            <a:avLst/>
          </a:prstGeom>
          <a:noFill/>
        </p:spPr>
        <p:txBody>
          <a:bodyPr wrap="square" rtlCol="0">
            <a:spAutoFit/>
          </a:bodyPr>
          <a:lstStyle/>
          <a:p>
            <a:pPr marL="857250" indent="-857250">
              <a:buFont typeface="Arial" panose="020B0604020202020204" pitchFamily="34" charset="0"/>
              <a:buChar char="•"/>
            </a:pPr>
            <a:r>
              <a:rPr lang="en-US" sz="4400" dirty="0">
                <a:solidFill>
                  <a:srgbClr val="18343B"/>
                </a:solidFill>
                <a:latin typeface="Open Sans" panose="020B0606030504020204" pitchFamily="34" charset="0"/>
                <a:ea typeface="Open Sans" panose="020B0606030504020204" pitchFamily="34" charset="0"/>
                <a:cs typeface="Open Sans" panose="020B0606030504020204" pitchFamily="34" charset="0"/>
              </a:rPr>
              <a:t>Banks are </a:t>
            </a:r>
            <a:r>
              <a:rPr lang="en-US" sz="4400" i="1" dirty="0">
                <a:solidFill>
                  <a:srgbClr val="18343B"/>
                </a:solidFill>
                <a:latin typeface="Open Sans" panose="020B0606030504020204" pitchFamily="34" charset="0"/>
                <a:ea typeface="Open Sans" panose="020B0606030504020204" pitchFamily="34" charset="0"/>
                <a:cs typeface="Open Sans" panose="020B0606030504020204" pitchFamily="34" charset="0"/>
              </a:rPr>
              <a:t>for-profit</a:t>
            </a:r>
          </a:p>
          <a:p>
            <a:pPr marL="1600200" lvl="2" indent="-685800">
              <a:buFont typeface="Arial" panose="020B0604020202020204" pitchFamily="34" charset="0"/>
              <a:buChar char="•"/>
            </a:pPr>
            <a:r>
              <a:rPr lang="en-US" sz="4400" dirty="0">
                <a:solidFill>
                  <a:srgbClr val="18343B"/>
                </a:solidFill>
                <a:latin typeface="Open Sans" panose="020B0606030504020204" pitchFamily="34" charset="0"/>
                <a:ea typeface="Open Sans" panose="020B0606030504020204" pitchFamily="34" charset="0"/>
                <a:cs typeface="Open Sans" panose="020B0606030504020204" pitchFamily="34" charset="0"/>
              </a:rPr>
              <a:t>Owned and controlled by a group of </a:t>
            </a:r>
            <a:r>
              <a:rPr lang="en-US" sz="4400" b="1" dirty="0">
                <a:solidFill>
                  <a:srgbClr val="18343B"/>
                </a:solidFill>
                <a:latin typeface="Open Sans" panose="020B0606030504020204" pitchFamily="34" charset="0"/>
                <a:ea typeface="Open Sans" panose="020B0606030504020204" pitchFamily="34" charset="0"/>
                <a:cs typeface="Open Sans" panose="020B0606030504020204" pitchFamily="34" charset="0"/>
              </a:rPr>
              <a:t>share holders</a:t>
            </a:r>
          </a:p>
          <a:p>
            <a:pPr marL="1600200" lvl="2" indent="-685800">
              <a:buFont typeface="Arial" panose="020B0604020202020204" pitchFamily="34" charset="0"/>
              <a:buChar char="•"/>
            </a:pPr>
            <a:r>
              <a:rPr lang="en-US" sz="4400" dirty="0">
                <a:solidFill>
                  <a:srgbClr val="18343B"/>
                </a:solidFill>
                <a:latin typeface="Open Sans" panose="020B0606030504020204" pitchFamily="34" charset="0"/>
                <a:ea typeface="Open Sans" panose="020B0606030504020204" pitchFamily="34" charset="0"/>
                <a:cs typeface="Open Sans" panose="020B0606030504020204" pitchFamily="34" charset="0"/>
              </a:rPr>
              <a:t>Banks are generally open to the public, with </a:t>
            </a:r>
            <a:r>
              <a:rPr lang="en-US" sz="4400" b="1" dirty="0">
                <a:solidFill>
                  <a:srgbClr val="18343B"/>
                </a:solidFill>
                <a:latin typeface="Open Sans" panose="020B0606030504020204" pitchFamily="34" charset="0"/>
                <a:ea typeface="Open Sans" panose="020B0606030504020204" pitchFamily="34" charset="0"/>
                <a:cs typeface="Open Sans" panose="020B0606030504020204" pitchFamily="34" charset="0"/>
              </a:rPr>
              <a:t>no specific membership </a:t>
            </a:r>
            <a:r>
              <a:rPr lang="en-US" sz="4400" dirty="0">
                <a:solidFill>
                  <a:srgbClr val="18343B"/>
                </a:solidFill>
                <a:latin typeface="Open Sans" panose="020B0606030504020204" pitchFamily="34" charset="0"/>
                <a:ea typeface="Open Sans" panose="020B0606030504020204" pitchFamily="34" charset="0"/>
                <a:cs typeface="Open Sans" panose="020B0606030504020204" pitchFamily="34" charset="0"/>
              </a:rPr>
              <a:t>requirements. </a:t>
            </a:r>
          </a:p>
          <a:p>
            <a:pPr lvl="2"/>
            <a:endParaRPr lang="en-US" sz="4400" b="1" dirty="0">
              <a:solidFill>
                <a:srgbClr val="18343B"/>
              </a:solidFill>
              <a:latin typeface="Open Sans" panose="020B0606030504020204" pitchFamily="34" charset="0"/>
              <a:ea typeface="Open Sans" panose="020B0606030504020204" pitchFamily="34" charset="0"/>
              <a:cs typeface="Open Sans" panose="020B0606030504020204" pitchFamily="34" charset="0"/>
            </a:endParaRPr>
          </a:p>
          <a:p>
            <a:pPr marL="685800" indent="-685800">
              <a:buFont typeface="Arial" panose="020B0604020202020204" pitchFamily="34" charset="0"/>
              <a:buChar char="•"/>
            </a:pPr>
            <a:r>
              <a:rPr lang="en-US" sz="4400" dirty="0">
                <a:solidFill>
                  <a:srgbClr val="18343B"/>
                </a:solidFill>
                <a:latin typeface="Open Sans" panose="020B0606030504020204" pitchFamily="34" charset="0"/>
                <a:ea typeface="Open Sans" panose="020B0606030504020204" pitchFamily="34" charset="0"/>
                <a:cs typeface="Open Sans" panose="020B0606030504020204" pitchFamily="34" charset="0"/>
              </a:rPr>
              <a:t>Credit Unions are </a:t>
            </a:r>
            <a:r>
              <a:rPr lang="en-US" sz="4400" i="1" dirty="0">
                <a:solidFill>
                  <a:srgbClr val="18343B"/>
                </a:solidFill>
                <a:latin typeface="Open Sans" panose="020B0606030504020204" pitchFamily="34" charset="0"/>
                <a:ea typeface="Open Sans" panose="020B0606030504020204" pitchFamily="34" charset="0"/>
                <a:cs typeface="Open Sans" panose="020B0606030504020204" pitchFamily="34" charset="0"/>
              </a:rPr>
              <a:t>not-for-profit</a:t>
            </a:r>
            <a:r>
              <a:rPr lang="en-US" sz="4400" dirty="0">
                <a:solidFill>
                  <a:srgbClr val="18343B"/>
                </a:solidFill>
                <a:latin typeface="Open Sans" panose="020B0606030504020204" pitchFamily="34" charset="0"/>
                <a:ea typeface="Open Sans" panose="020B0606030504020204" pitchFamily="34" charset="0"/>
                <a:cs typeface="Open Sans" panose="020B0606030504020204" pitchFamily="34" charset="0"/>
              </a:rPr>
              <a:t> </a:t>
            </a:r>
          </a:p>
          <a:p>
            <a:pPr marL="1600200" lvl="2" indent="-685800">
              <a:buFont typeface="Arial" panose="020B0604020202020204" pitchFamily="34" charset="0"/>
              <a:buChar char="•"/>
            </a:pPr>
            <a:r>
              <a:rPr lang="en-US" sz="4400" dirty="0">
                <a:solidFill>
                  <a:srgbClr val="18343B"/>
                </a:solidFill>
                <a:latin typeface="Open Sans" panose="020B0606030504020204" pitchFamily="34" charset="0"/>
                <a:ea typeface="Open Sans" panose="020B0606030504020204" pitchFamily="34" charset="0"/>
                <a:cs typeface="Open Sans" panose="020B0606030504020204" pitchFamily="34" charset="0"/>
              </a:rPr>
              <a:t>Owned and controlled by </a:t>
            </a:r>
            <a:r>
              <a:rPr lang="en-US" sz="4400" b="1" dirty="0">
                <a:solidFill>
                  <a:srgbClr val="18343B"/>
                </a:solidFill>
                <a:latin typeface="Open Sans" panose="020B0606030504020204" pitchFamily="34" charset="0"/>
                <a:ea typeface="Open Sans" panose="020B0606030504020204" pitchFamily="34" charset="0"/>
                <a:cs typeface="Open Sans" panose="020B0606030504020204" pitchFamily="34" charset="0"/>
              </a:rPr>
              <a:t>members</a:t>
            </a:r>
          </a:p>
          <a:p>
            <a:pPr marL="1600200" lvl="2" indent="-685800">
              <a:buFont typeface="Arial" panose="020B0604020202020204" pitchFamily="34" charset="0"/>
              <a:buChar char="•"/>
            </a:pPr>
            <a:r>
              <a:rPr lang="en-US" sz="4400" dirty="0">
                <a:solidFill>
                  <a:srgbClr val="18343B"/>
                </a:solidFill>
                <a:latin typeface="Open Sans" panose="020B0606030504020204" pitchFamily="34" charset="0"/>
                <a:ea typeface="Open Sans" panose="020B0606030504020204" pitchFamily="34" charset="0"/>
                <a:cs typeface="Open Sans" panose="020B0606030504020204" pitchFamily="34" charset="0"/>
              </a:rPr>
              <a:t>Credit unions often have a </a:t>
            </a:r>
            <a:r>
              <a:rPr lang="en-US" sz="4400" b="1" dirty="0">
                <a:solidFill>
                  <a:srgbClr val="18343B"/>
                </a:solidFill>
                <a:latin typeface="Open Sans" panose="020B0606030504020204" pitchFamily="34" charset="0"/>
                <a:ea typeface="Open Sans" panose="020B0606030504020204" pitchFamily="34" charset="0"/>
                <a:cs typeface="Open Sans" panose="020B0606030504020204" pitchFamily="34" charset="0"/>
              </a:rPr>
              <a:t>field of membership </a:t>
            </a:r>
            <a:r>
              <a:rPr lang="en-US" sz="4400" dirty="0">
                <a:solidFill>
                  <a:srgbClr val="18343B"/>
                </a:solidFill>
                <a:latin typeface="Open Sans" panose="020B0606030504020204" pitchFamily="34" charset="0"/>
                <a:ea typeface="Open Sans" panose="020B0606030504020204" pitchFamily="34" charset="0"/>
                <a:cs typeface="Open Sans" panose="020B0606030504020204" pitchFamily="34" charset="0"/>
              </a:rPr>
              <a:t>restriction. While this can limit membership, it creates a sense of community.</a:t>
            </a:r>
          </a:p>
          <a:p>
            <a:pPr lvl="2"/>
            <a:endParaRPr lang="en-US" sz="4400" b="1" dirty="0">
              <a:solidFill>
                <a:srgbClr val="18343B"/>
              </a:solidFill>
              <a:latin typeface="Open Sans" panose="020B0606030504020204" pitchFamily="34" charset="0"/>
              <a:ea typeface="Open Sans" panose="020B0606030504020204" pitchFamily="34" charset="0"/>
              <a:cs typeface="Open Sans" panose="020B0606030504020204" pitchFamily="34" charset="0"/>
            </a:endParaRPr>
          </a:p>
          <a:p>
            <a:pPr marL="685800" indent="-685800">
              <a:buFont typeface="Arial" panose="020B0604020202020204" pitchFamily="34" charset="0"/>
              <a:buChar char="•"/>
            </a:pPr>
            <a:r>
              <a:rPr lang="en-US" sz="4400" dirty="0">
                <a:solidFill>
                  <a:srgbClr val="18343B"/>
                </a:solidFill>
                <a:latin typeface="Open Sans" panose="020B0606030504020204" pitchFamily="34" charset="0"/>
                <a:ea typeface="Open Sans" panose="020B0606030504020204" pitchFamily="34" charset="0"/>
                <a:cs typeface="Open Sans" panose="020B0606030504020204" pitchFamily="34" charset="0"/>
              </a:rPr>
              <a:t>Like Banks, Credit Unions accept deposits, make loans, and provide a wide array of other financial services. </a:t>
            </a:r>
          </a:p>
          <a:p>
            <a:pPr marL="685800" indent="-685800">
              <a:buFont typeface="Arial" panose="020B0604020202020204" pitchFamily="34" charset="0"/>
              <a:buChar char="•"/>
            </a:pPr>
            <a:r>
              <a:rPr lang="en-US" sz="4400" dirty="0">
                <a:solidFill>
                  <a:srgbClr val="18343B"/>
                </a:solidFill>
                <a:latin typeface="Open Sans" panose="020B0606030504020204" pitchFamily="34" charset="0"/>
                <a:ea typeface="Open Sans" panose="020B0606030504020204" pitchFamily="34" charset="0"/>
                <a:cs typeface="Open Sans" panose="020B0606030504020204" pitchFamily="34" charset="0"/>
              </a:rPr>
              <a:t>But as member-owned and cooperative institutions, Credit Unions provide a safe place to save and borrow at reasonable rates.</a:t>
            </a:r>
          </a:p>
        </p:txBody>
      </p:sp>
    </p:spTree>
    <p:extLst>
      <p:ext uri="{BB962C8B-B14F-4D97-AF65-F5344CB8AC3E}">
        <p14:creationId xmlns:p14="http://schemas.microsoft.com/office/powerpoint/2010/main" val="6874342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CF48945-9764-BD4E-AB1D-3B4D0680E6C7}"/>
              </a:ext>
            </a:extLst>
          </p:cNvPr>
          <p:cNvSpPr/>
          <p:nvPr/>
        </p:nvSpPr>
        <p:spPr>
          <a:xfrm>
            <a:off x="0" y="0"/>
            <a:ext cx="24384000" cy="13716000"/>
          </a:xfrm>
          <a:prstGeom prst="rect">
            <a:avLst/>
          </a:prstGeom>
          <a:solidFill>
            <a:srgbClr val="1A3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AEAC8DC-06F3-1D48-B441-0B22858E4DCC}"/>
              </a:ext>
            </a:extLst>
          </p:cNvPr>
          <p:cNvSpPr/>
          <p:nvPr/>
        </p:nvSpPr>
        <p:spPr>
          <a:xfrm>
            <a:off x="5638800" y="7010400"/>
            <a:ext cx="13106400" cy="762000"/>
          </a:xfrm>
          <a:prstGeom prst="rect">
            <a:avLst/>
          </a:prstGeom>
          <a:solidFill>
            <a:srgbClr val="4E92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D534D70-5A70-B54E-9A7C-AA92F6E46A16}"/>
              </a:ext>
            </a:extLst>
          </p:cNvPr>
          <p:cNvSpPr txBox="1"/>
          <p:nvPr/>
        </p:nvSpPr>
        <p:spPr>
          <a:xfrm>
            <a:off x="0" y="6172200"/>
            <a:ext cx="24384000" cy="1538883"/>
          </a:xfrm>
          <a:prstGeom prst="rect">
            <a:avLst/>
          </a:prstGeom>
          <a:noFill/>
        </p:spPr>
        <p:txBody>
          <a:bodyPr wrap="square" rtlCol="0">
            <a:spAutoFit/>
          </a:bodyPr>
          <a:lstStyle/>
          <a:p>
            <a:pPr algn="ctr"/>
            <a:r>
              <a:rPr lang="en-US" sz="9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Saving for the Future</a:t>
            </a:r>
          </a:p>
        </p:txBody>
      </p:sp>
      <p:pic>
        <p:nvPicPr>
          <p:cNvPr id="6" name="Picture 5">
            <a:extLst>
              <a:ext uri="{FF2B5EF4-FFF2-40B4-BE49-F238E27FC236}">
                <a16:creationId xmlns:a16="http://schemas.microsoft.com/office/drawing/2014/main" id="{603F4A3C-3311-B040-A7DA-057E10A7F630}"/>
              </a:ext>
            </a:extLst>
          </p:cNvPr>
          <p:cNvPicPr>
            <a:picLocks noChangeAspect="1"/>
          </p:cNvPicPr>
          <p:nvPr/>
        </p:nvPicPr>
        <p:blipFill>
          <a:blip r:embed="rId3"/>
          <a:stretch>
            <a:fillRect/>
          </a:stretch>
        </p:blipFill>
        <p:spPr>
          <a:xfrm>
            <a:off x="5368714" y="5715000"/>
            <a:ext cx="803486" cy="990599"/>
          </a:xfrm>
          <a:prstGeom prst="rect">
            <a:avLst/>
          </a:prstGeom>
        </p:spPr>
      </p:pic>
    </p:spTree>
    <p:extLst>
      <p:ext uri="{BB962C8B-B14F-4D97-AF65-F5344CB8AC3E}">
        <p14:creationId xmlns:p14="http://schemas.microsoft.com/office/powerpoint/2010/main" val="35619369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EF5A14A-C259-374A-9503-FEA881504093}"/>
              </a:ext>
            </a:extLst>
          </p:cNvPr>
          <p:cNvPicPr>
            <a:picLocks noChangeAspect="1"/>
          </p:cNvPicPr>
          <p:nvPr/>
        </p:nvPicPr>
        <p:blipFill>
          <a:blip r:embed="rId3"/>
          <a:stretch>
            <a:fillRect/>
          </a:stretch>
        </p:blipFill>
        <p:spPr>
          <a:xfrm>
            <a:off x="1792943" y="0"/>
            <a:ext cx="22591058" cy="13716000"/>
          </a:xfrm>
          <a:prstGeom prst="rect">
            <a:avLst/>
          </a:prstGeom>
        </p:spPr>
      </p:pic>
      <p:sp>
        <p:nvSpPr>
          <p:cNvPr id="3" name="TextBox 2">
            <a:extLst>
              <a:ext uri="{FF2B5EF4-FFF2-40B4-BE49-F238E27FC236}">
                <a16:creationId xmlns:a16="http://schemas.microsoft.com/office/drawing/2014/main" id="{7BE979E7-29C9-0F4F-B927-EB28C7CD1C05}"/>
              </a:ext>
            </a:extLst>
          </p:cNvPr>
          <p:cNvSpPr txBox="1"/>
          <p:nvPr/>
        </p:nvSpPr>
        <p:spPr>
          <a:xfrm>
            <a:off x="2819400" y="4965174"/>
            <a:ext cx="18707100" cy="3785652"/>
          </a:xfrm>
          <a:prstGeom prst="rect">
            <a:avLst/>
          </a:prstGeom>
          <a:noFill/>
        </p:spPr>
        <p:txBody>
          <a:bodyPr wrap="square" rtlCol="0">
            <a:spAutoFit/>
          </a:bodyPr>
          <a:lstStyle/>
          <a:p>
            <a:pPr algn="ctr"/>
            <a:r>
              <a:rPr lang="en-US" sz="8000" b="1" dirty="0">
                <a:solidFill>
                  <a:srgbClr val="1A363E"/>
                </a:solidFill>
                <a:latin typeface="Open Sans" panose="020B0606030504020204" pitchFamily="34" charset="0"/>
                <a:ea typeface="Open Sans" panose="020B0606030504020204" pitchFamily="34" charset="0"/>
                <a:cs typeface="Open Sans" panose="020B0606030504020204" pitchFamily="34" charset="0"/>
              </a:rPr>
              <a:t>What is the term called when you earn </a:t>
            </a:r>
            <a:r>
              <a:rPr lang="en-US" sz="8000" b="1" i="1" dirty="0">
                <a:solidFill>
                  <a:srgbClr val="1A363E"/>
                </a:solidFill>
                <a:latin typeface="Open Sans" panose="020B0606030504020204" pitchFamily="34" charset="0"/>
                <a:ea typeface="Open Sans" panose="020B0606030504020204" pitchFamily="34" charset="0"/>
                <a:cs typeface="Open Sans" panose="020B0606030504020204" pitchFamily="34" charset="0"/>
              </a:rPr>
              <a:t>interest</a:t>
            </a:r>
            <a:r>
              <a:rPr lang="en-US" sz="8000" b="1" dirty="0">
                <a:solidFill>
                  <a:srgbClr val="1A363E"/>
                </a:solidFill>
                <a:latin typeface="Open Sans" panose="020B0606030504020204" pitchFamily="34" charset="0"/>
                <a:ea typeface="Open Sans" panose="020B0606030504020204" pitchFamily="34" charset="0"/>
                <a:cs typeface="Open Sans" panose="020B0606030504020204" pitchFamily="34" charset="0"/>
              </a:rPr>
              <a:t> on the money you’ve </a:t>
            </a:r>
            <a:r>
              <a:rPr lang="en-US" sz="8000" b="1" u="sng" dirty="0">
                <a:solidFill>
                  <a:srgbClr val="1A363E"/>
                </a:solidFill>
                <a:latin typeface="Open Sans" panose="020B0606030504020204" pitchFamily="34" charset="0"/>
                <a:ea typeface="Open Sans" panose="020B0606030504020204" pitchFamily="34" charset="0"/>
                <a:cs typeface="Open Sans" panose="020B0606030504020204" pitchFamily="34" charset="0"/>
              </a:rPr>
              <a:t>saved</a:t>
            </a:r>
            <a:r>
              <a:rPr lang="en-US" sz="8000" b="1" dirty="0">
                <a:solidFill>
                  <a:srgbClr val="1A363E"/>
                </a:solidFill>
                <a:latin typeface="Open Sans" panose="020B0606030504020204" pitchFamily="34" charset="0"/>
                <a:ea typeface="Open Sans" panose="020B0606030504020204" pitchFamily="34" charset="0"/>
                <a:cs typeface="Open Sans" panose="020B0606030504020204" pitchFamily="34" charset="0"/>
              </a:rPr>
              <a:t> and </a:t>
            </a:r>
            <a:r>
              <a:rPr lang="en-US" sz="8000" b="1" u="sng" dirty="0">
                <a:solidFill>
                  <a:srgbClr val="1A363E"/>
                </a:solidFill>
                <a:latin typeface="Open Sans" panose="020B0606030504020204" pitchFamily="34" charset="0"/>
                <a:ea typeface="Open Sans" panose="020B0606030504020204" pitchFamily="34" charset="0"/>
                <a:cs typeface="Open Sans" panose="020B0606030504020204" pitchFamily="34" charset="0"/>
              </a:rPr>
              <a:t>earned</a:t>
            </a:r>
            <a:r>
              <a:rPr lang="en-US" sz="8000" b="1" dirty="0">
                <a:solidFill>
                  <a:srgbClr val="1A363E"/>
                </a:solidFill>
                <a:latin typeface="Open Sans" panose="020B0606030504020204" pitchFamily="34" charset="0"/>
                <a:ea typeface="Open Sans" panose="020B0606030504020204" pitchFamily="34" charset="0"/>
                <a:cs typeface="Open Sans" panose="020B0606030504020204" pitchFamily="34" charset="0"/>
              </a:rPr>
              <a:t> along the way? </a:t>
            </a:r>
          </a:p>
        </p:txBody>
      </p:sp>
      <p:pic>
        <p:nvPicPr>
          <p:cNvPr id="4" name="Picture 3">
            <a:extLst>
              <a:ext uri="{FF2B5EF4-FFF2-40B4-BE49-F238E27FC236}">
                <a16:creationId xmlns:a16="http://schemas.microsoft.com/office/drawing/2014/main" id="{E4F6C06E-D9B8-8E47-93FB-F6D5E60D9A68}"/>
              </a:ext>
            </a:extLst>
          </p:cNvPr>
          <p:cNvPicPr>
            <a:picLocks noChangeAspect="1"/>
          </p:cNvPicPr>
          <p:nvPr/>
        </p:nvPicPr>
        <p:blipFill>
          <a:blip r:embed="rId4"/>
          <a:stretch>
            <a:fillRect/>
          </a:stretch>
        </p:blipFill>
        <p:spPr>
          <a:xfrm>
            <a:off x="3006514" y="4469874"/>
            <a:ext cx="803486" cy="990599"/>
          </a:xfrm>
          <a:prstGeom prst="rect">
            <a:avLst/>
          </a:prstGeom>
        </p:spPr>
      </p:pic>
    </p:spTree>
    <p:extLst>
      <p:ext uri="{BB962C8B-B14F-4D97-AF65-F5344CB8AC3E}">
        <p14:creationId xmlns:p14="http://schemas.microsoft.com/office/powerpoint/2010/main" val="33453508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D044777-0522-AC40-A01F-9DC66824C8A6}"/>
              </a:ext>
            </a:extLst>
          </p:cNvPr>
          <p:cNvPicPr>
            <a:picLocks noChangeAspect="1"/>
          </p:cNvPicPr>
          <p:nvPr/>
        </p:nvPicPr>
        <p:blipFill>
          <a:blip r:embed="rId3"/>
          <a:stretch>
            <a:fillRect/>
          </a:stretch>
        </p:blipFill>
        <p:spPr>
          <a:xfrm>
            <a:off x="1792943" y="0"/>
            <a:ext cx="22591058" cy="13716000"/>
          </a:xfrm>
          <a:prstGeom prst="rect">
            <a:avLst/>
          </a:prstGeom>
        </p:spPr>
      </p:pic>
      <p:sp>
        <p:nvSpPr>
          <p:cNvPr id="4" name="Rectangle 3">
            <a:extLst>
              <a:ext uri="{FF2B5EF4-FFF2-40B4-BE49-F238E27FC236}">
                <a16:creationId xmlns:a16="http://schemas.microsoft.com/office/drawing/2014/main" id="{A18691FC-2E97-3142-AD4A-6EE13F014777}"/>
              </a:ext>
            </a:extLst>
          </p:cNvPr>
          <p:cNvSpPr/>
          <p:nvPr/>
        </p:nvSpPr>
        <p:spPr>
          <a:xfrm>
            <a:off x="1435394" y="2156637"/>
            <a:ext cx="12573000" cy="529173"/>
          </a:xfrm>
          <a:prstGeom prst="rect">
            <a:avLst/>
          </a:prstGeom>
          <a:solidFill>
            <a:srgbClr val="DCEA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BE979E7-29C9-0F4F-B927-EB28C7CD1C05}"/>
              </a:ext>
            </a:extLst>
          </p:cNvPr>
          <p:cNvSpPr txBox="1"/>
          <p:nvPr/>
        </p:nvSpPr>
        <p:spPr>
          <a:xfrm>
            <a:off x="1447800" y="1528227"/>
            <a:ext cx="12573000" cy="1138773"/>
          </a:xfrm>
          <a:prstGeom prst="rect">
            <a:avLst/>
          </a:prstGeom>
          <a:noFill/>
        </p:spPr>
        <p:txBody>
          <a:bodyPr wrap="square" rtlCol="0">
            <a:spAutoFit/>
          </a:bodyPr>
          <a:lstStyle/>
          <a:p>
            <a:r>
              <a:rPr lang="en-US" sz="6800" b="1" dirty="0">
                <a:solidFill>
                  <a:srgbClr val="1A363E"/>
                </a:solidFill>
                <a:latin typeface="Open Sans" panose="020B0606030504020204" pitchFamily="34" charset="0"/>
                <a:ea typeface="Open Sans" panose="020B0606030504020204" pitchFamily="34" charset="0"/>
                <a:cs typeface="Open Sans" panose="020B0606030504020204" pitchFamily="34" charset="0"/>
              </a:rPr>
              <a:t>What is compound interest?</a:t>
            </a:r>
          </a:p>
        </p:txBody>
      </p:sp>
      <p:sp>
        <p:nvSpPr>
          <p:cNvPr id="5" name="TextBox 4">
            <a:extLst>
              <a:ext uri="{FF2B5EF4-FFF2-40B4-BE49-F238E27FC236}">
                <a16:creationId xmlns:a16="http://schemas.microsoft.com/office/drawing/2014/main" id="{3E4B176C-3D74-8E44-A830-4718888875E5}"/>
              </a:ext>
            </a:extLst>
          </p:cNvPr>
          <p:cNvSpPr txBox="1"/>
          <p:nvPr/>
        </p:nvSpPr>
        <p:spPr>
          <a:xfrm>
            <a:off x="1435395" y="3737074"/>
            <a:ext cx="20662605" cy="7540526"/>
          </a:xfrm>
          <a:prstGeom prst="rect">
            <a:avLst/>
          </a:prstGeom>
          <a:noFill/>
        </p:spPr>
        <p:txBody>
          <a:bodyPr wrap="square" rtlCol="0">
            <a:spAutoFit/>
          </a:bodyPr>
          <a:lstStyle/>
          <a:p>
            <a:pPr algn="l"/>
            <a:r>
              <a:rPr lang="en-US" sz="4400" b="0" i="0" dirty="0">
                <a:solidFill>
                  <a:srgbClr val="1A363E"/>
                </a:solidFill>
                <a:effectLst/>
                <a:latin typeface="Open Sans" panose="020B0606030504020204" pitchFamily="34" charset="0"/>
                <a:ea typeface="Open Sans" panose="020B0606030504020204" pitchFamily="34" charset="0"/>
                <a:cs typeface="Open Sans" panose="020B0606030504020204" pitchFamily="34" charset="0"/>
              </a:rPr>
              <a:t>For savers, the definition of compound interest is basic: </a:t>
            </a:r>
          </a:p>
          <a:p>
            <a:pPr algn="l"/>
            <a:endParaRPr lang="en-US" sz="4400" dirty="0">
              <a:solidFill>
                <a:srgbClr val="1A363E"/>
              </a:solidFill>
              <a:latin typeface="Open Sans" panose="020B0606030504020204" pitchFamily="34" charset="0"/>
              <a:ea typeface="Open Sans" panose="020B0606030504020204" pitchFamily="34" charset="0"/>
              <a:cs typeface="Open Sans" panose="020B0606030504020204" pitchFamily="34" charset="0"/>
            </a:endParaRPr>
          </a:p>
          <a:p>
            <a:pPr algn="l"/>
            <a:r>
              <a:rPr lang="en-US" sz="4400" b="0" dirty="0">
                <a:solidFill>
                  <a:srgbClr val="1A363E"/>
                </a:solidFill>
                <a:effectLst/>
                <a:latin typeface="Open Sans" panose="020B0606030504020204" pitchFamily="34" charset="0"/>
                <a:ea typeface="Open Sans" panose="020B0606030504020204" pitchFamily="34" charset="0"/>
                <a:cs typeface="Open Sans" panose="020B0606030504020204" pitchFamily="34" charset="0"/>
              </a:rPr>
              <a:t>“It’s the interest you earn on both your </a:t>
            </a:r>
            <a:r>
              <a:rPr lang="en-US" sz="4400" b="1" dirty="0">
                <a:solidFill>
                  <a:srgbClr val="1A363E"/>
                </a:solidFill>
                <a:effectLst/>
                <a:latin typeface="Open Sans" panose="020B0606030504020204" pitchFamily="34" charset="0"/>
                <a:ea typeface="Open Sans" panose="020B0606030504020204" pitchFamily="34" charset="0"/>
                <a:cs typeface="Open Sans" panose="020B0606030504020204" pitchFamily="34" charset="0"/>
              </a:rPr>
              <a:t>original money </a:t>
            </a:r>
            <a:r>
              <a:rPr lang="en-US" sz="4400" b="0" dirty="0">
                <a:solidFill>
                  <a:srgbClr val="1A363E"/>
                </a:solidFill>
                <a:effectLst/>
                <a:latin typeface="Open Sans" panose="020B0606030504020204" pitchFamily="34" charset="0"/>
                <a:ea typeface="Open Sans" panose="020B0606030504020204" pitchFamily="34" charset="0"/>
                <a:cs typeface="Open Sans" panose="020B0606030504020204" pitchFamily="34" charset="0"/>
              </a:rPr>
              <a:t>and on the </a:t>
            </a:r>
            <a:r>
              <a:rPr lang="en-US" sz="4400" b="1" dirty="0">
                <a:solidFill>
                  <a:srgbClr val="1A363E"/>
                </a:solidFill>
                <a:effectLst/>
                <a:latin typeface="Open Sans" panose="020B0606030504020204" pitchFamily="34" charset="0"/>
                <a:ea typeface="Open Sans" panose="020B0606030504020204" pitchFamily="34" charset="0"/>
                <a:cs typeface="Open Sans" panose="020B0606030504020204" pitchFamily="34" charset="0"/>
              </a:rPr>
              <a:t>interest you keep accumulating</a:t>
            </a:r>
            <a:r>
              <a:rPr lang="en-US" sz="4400" b="0" dirty="0">
                <a:solidFill>
                  <a:srgbClr val="1A363E"/>
                </a:solidFill>
                <a:effectLst/>
                <a:latin typeface="Open Sans" panose="020B0606030504020204" pitchFamily="34" charset="0"/>
                <a:ea typeface="Open Sans" panose="020B0606030504020204" pitchFamily="34" charset="0"/>
                <a:cs typeface="Open Sans" panose="020B0606030504020204" pitchFamily="34" charset="0"/>
              </a:rPr>
              <a:t>.”</a:t>
            </a:r>
          </a:p>
          <a:p>
            <a:pPr algn="l"/>
            <a:endParaRPr lang="en-US" sz="4400" dirty="0">
              <a:solidFill>
                <a:srgbClr val="1A363E"/>
              </a:solidFill>
              <a:latin typeface="Open Sans" panose="020B0606030504020204" pitchFamily="34" charset="0"/>
              <a:ea typeface="Open Sans" panose="020B0606030504020204" pitchFamily="34" charset="0"/>
              <a:cs typeface="Open Sans" panose="020B0606030504020204" pitchFamily="34" charset="0"/>
            </a:endParaRPr>
          </a:p>
          <a:p>
            <a:pPr marL="571500" indent="-571500">
              <a:buFont typeface="Arial" panose="020B0604020202020204" pitchFamily="34" charset="0"/>
              <a:buChar char="•"/>
            </a:pPr>
            <a:r>
              <a:rPr lang="en-US" sz="4400" b="0" i="0" dirty="0">
                <a:solidFill>
                  <a:srgbClr val="1A363E"/>
                </a:solidFill>
                <a:effectLst/>
                <a:latin typeface="Open Sans" panose="020B0606030504020204" pitchFamily="34" charset="0"/>
                <a:ea typeface="Open Sans" panose="020B0606030504020204" pitchFamily="34" charset="0"/>
                <a:cs typeface="Open Sans" panose="020B0606030504020204" pitchFamily="34" charset="0"/>
              </a:rPr>
              <a:t>In an account that pays compound interest, such as a standard savings account, the return gets added to the original principal at the end of every compounding period, typically daily or monthly. Each time interest is calculated and added to the account, it results in a larger balance. </a:t>
            </a:r>
          </a:p>
          <a:p>
            <a:pPr marL="571500" indent="-571500">
              <a:buFont typeface="Arial" panose="020B0604020202020204" pitchFamily="34" charset="0"/>
              <a:buChar char="•"/>
            </a:pPr>
            <a:endParaRPr lang="en-US" sz="4400" dirty="0">
              <a:solidFill>
                <a:srgbClr val="1A363E"/>
              </a:solidFill>
              <a:latin typeface="Open Sans" panose="020B0606030504020204" pitchFamily="34" charset="0"/>
              <a:ea typeface="Open Sans" panose="020B0606030504020204" pitchFamily="34" charset="0"/>
              <a:cs typeface="Open Sans" panose="020B0606030504020204" pitchFamily="34" charset="0"/>
            </a:endParaRPr>
          </a:p>
          <a:p>
            <a:pPr marL="571500" indent="-571500">
              <a:buFont typeface="Arial" panose="020B0604020202020204" pitchFamily="34" charset="0"/>
              <a:buChar char="•"/>
            </a:pPr>
            <a:r>
              <a:rPr lang="en-US" sz="4400" b="0" i="0" dirty="0">
                <a:solidFill>
                  <a:srgbClr val="1A363E"/>
                </a:solidFill>
                <a:effectLst/>
                <a:latin typeface="Open Sans" panose="020B0606030504020204" pitchFamily="34" charset="0"/>
                <a:ea typeface="Open Sans" panose="020B0606030504020204" pitchFamily="34" charset="0"/>
                <a:cs typeface="Open Sans" panose="020B0606030504020204" pitchFamily="34" charset="0"/>
              </a:rPr>
              <a:t>Compound interest allows your savings to grow faster over time.</a:t>
            </a:r>
          </a:p>
        </p:txBody>
      </p:sp>
    </p:spTree>
    <p:extLst>
      <p:ext uri="{BB962C8B-B14F-4D97-AF65-F5344CB8AC3E}">
        <p14:creationId xmlns:p14="http://schemas.microsoft.com/office/powerpoint/2010/main" val="23481454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EF5A14A-C259-374A-9503-FEA881504093}"/>
              </a:ext>
            </a:extLst>
          </p:cNvPr>
          <p:cNvPicPr>
            <a:picLocks noChangeAspect="1"/>
          </p:cNvPicPr>
          <p:nvPr/>
        </p:nvPicPr>
        <p:blipFill>
          <a:blip r:embed="rId3"/>
          <a:stretch>
            <a:fillRect/>
          </a:stretch>
        </p:blipFill>
        <p:spPr>
          <a:xfrm>
            <a:off x="1792943" y="0"/>
            <a:ext cx="22591058" cy="13716000"/>
          </a:xfrm>
          <a:prstGeom prst="rect">
            <a:avLst/>
          </a:prstGeom>
        </p:spPr>
      </p:pic>
      <p:sp>
        <p:nvSpPr>
          <p:cNvPr id="3" name="TextBox 2">
            <a:extLst>
              <a:ext uri="{FF2B5EF4-FFF2-40B4-BE49-F238E27FC236}">
                <a16:creationId xmlns:a16="http://schemas.microsoft.com/office/drawing/2014/main" id="{7BE979E7-29C9-0F4F-B927-EB28C7CD1C05}"/>
              </a:ext>
            </a:extLst>
          </p:cNvPr>
          <p:cNvSpPr txBox="1"/>
          <p:nvPr/>
        </p:nvSpPr>
        <p:spPr>
          <a:xfrm>
            <a:off x="2819400" y="4965174"/>
            <a:ext cx="18707100" cy="2554545"/>
          </a:xfrm>
          <a:prstGeom prst="rect">
            <a:avLst/>
          </a:prstGeom>
          <a:noFill/>
        </p:spPr>
        <p:txBody>
          <a:bodyPr wrap="square" rtlCol="0">
            <a:spAutoFit/>
          </a:bodyPr>
          <a:lstStyle/>
          <a:p>
            <a:pPr algn="ctr"/>
            <a:r>
              <a:rPr lang="en-US" sz="8000" b="1" dirty="0">
                <a:solidFill>
                  <a:srgbClr val="1A363E"/>
                </a:solidFill>
                <a:latin typeface="Open Sans" panose="020B0606030504020204" pitchFamily="34" charset="0"/>
                <a:ea typeface="Open Sans" panose="020B0606030504020204" pitchFamily="34" charset="0"/>
                <a:cs typeface="Open Sans" panose="020B0606030504020204" pitchFamily="34" charset="0"/>
              </a:rPr>
              <a:t>When should you start building a savings account?</a:t>
            </a:r>
          </a:p>
        </p:txBody>
      </p:sp>
      <p:pic>
        <p:nvPicPr>
          <p:cNvPr id="4" name="Picture 3">
            <a:extLst>
              <a:ext uri="{FF2B5EF4-FFF2-40B4-BE49-F238E27FC236}">
                <a16:creationId xmlns:a16="http://schemas.microsoft.com/office/drawing/2014/main" id="{E4F6C06E-D9B8-8E47-93FB-F6D5E60D9A68}"/>
              </a:ext>
            </a:extLst>
          </p:cNvPr>
          <p:cNvPicPr>
            <a:picLocks noChangeAspect="1"/>
          </p:cNvPicPr>
          <p:nvPr/>
        </p:nvPicPr>
        <p:blipFill>
          <a:blip r:embed="rId4"/>
          <a:stretch>
            <a:fillRect/>
          </a:stretch>
        </p:blipFill>
        <p:spPr>
          <a:xfrm>
            <a:off x="3124200" y="4469874"/>
            <a:ext cx="803486" cy="990599"/>
          </a:xfrm>
          <a:prstGeom prst="rect">
            <a:avLst/>
          </a:prstGeom>
        </p:spPr>
      </p:pic>
    </p:spTree>
    <p:extLst>
      <p:ext uri="{BB962C8B-B14F-4D97-AF65-F5344CB8AC3E}">
        <p14:creationId xmlns:p14="http://schemas.microsoft.com/office/powerpoint/2010/main" val="18963880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D044777-0522-AC40-A01F-9DC66824C8A6}"/>
              </a:ext>
            </a:extLst>
          </p:cNvPr>
          <p:cNvPicPr>
            <a:picLocks noChangeAspect="1"/>
          </p:cNvPicPr>
          <p:nvPr/>
        </p:nvPicPr>
        <p:blipFill>
          <a:blip r:embed="rId3"/>
          <a:stretch>
            <a:fillRect/>
          </a:stretch>
        </p:blipFill>
        <p:spPr>
          <a:xfrm>
            <a:off x="1792942" y="-2261140"/>
            <a:ext cx="22591058" cy="13716000"/>
          </a:xfrm>
          <a:prstGeom prst="rect">
            <a:avLst/>
          </a:prstGeom>
        </p:spPr>
      </p:pic>
      <p:sp>
        <p:nvSpPr>
          <p:cNvPr id="4" name="Rectangle 3">
            <a:extLst>
              <a:ext uri="{FF2B5EF4-FFF2-40B4-BE49-F238E27FC236}">
                <a16:creationId xmlns:a16="http://schemas.microsoft.com/office/drawing/2014/main" id="{A18691FC-2E97-3142-AD4A-6EE13F014777}"/>
              </a:ext>
            </a:extLst>
          </p:cNvPr>
          <p:cNvSpPr/>
          <p:nvPr/>
        </p:nvSpPr>
        <p:spPr>
          <a:xfrm>
            <a:off x="1435394" y="2156637"/>
            <a:ext cx="15023806" cy="529173"/>
          </a:xfrm>
          <a:prstGeom prst="rect">
            <a:avLst/>
          </a:prstGeom>
          <a:solidFill>
            <a:srgbClr val="DCEA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BE979E7-29C9-0F4F-B927-EB28C7CD1C05}"/>
              </a:ext>
            </a:extLst>
          </p:cNvPr>
          <p:cNvSpPr txBox="1"/>
          <p:nvPr/>
        </p:nvSpPr>
        <p:spPr>
          <a:xfrm>
            <a:off x="1447800" y="1528227"/>
            <a:ext cx="14782800" cy="1138773"/>
          </a:xfrm>
          <a:prstGeom prst="rect">
            <a:avLst/>
          </a:prstGeom>
          <a:noFill/>
        </p:spPr>
        <p:txBody>
          <a:bodyPr wrap="square" rtlCol="0">
            <a:spAutoFit/>
          </a:bodyPr>
          <a:lstStyle/>
          <a:p>
            <a:r>
              <a:rPr lang="en-US" sz="6800" b="1" dirty="0">
                <a:solidFill>
                  <a:srgbClr val="1A363E"/>
                </a:solidFill>
                <a:latin typeface="Open Sans" panose="020B0606030504020204" pitchFamily="34" charset="0"/>
                <a:ea typeface="Open Sans" panose="020B0606030504020204" pitchFamily="34" charset="0"/>
                <a:cs typeface="Open Sans" panose="020B0606030504020204" pitchFamily="34" charset="0"/>
              </a:rPr>
              <a:t>Tips to start saving for the future</a:t>
            </a:r>
          </a:p>
        </p:txBody>
      </p:sp>
      <p:sp>
        <p:nvSpPr>
          <p:cNvPr id="5" name="TextBox 4">
            <a:extLst>
              <a:ext uri="{FF2B5EF4-FFF2-40B4-BE49-F238E27FC236}">
                <a16:creationId xmlns:a16="http://schemas.microsoft.com/office/drawing/2014/main" id="{3E4B176C-3D74-8E44-A830-4718888875E5}"/>
              </a:ext>
            </a:extLst>
          </p:cNvPr>
          <p:cNvSpPr txBox="1"/>
          <p:nvPr/>
        </p:nvSpPr>
        <p:spPr>
          <a:xfrm>
            <a:off x="1435395" y="3737074"/>
            <a:ext cx="20662605" cy="8279190"/>
          </a:xfrm>
          <a:prstGeom prst="rect">
            <a:avLst/>
          </a:prstGeom>
          <a:noFill/>
        </p:spPr>
        <p:txBody>
          <a:bodyPr wrap="square" rtlCol="0">
            <a:spAutoFit/>
          </a:bodyPr>
          <a:lstStyle/>
          <a:p>
            <a:pPr marL="571500" indent="-571500">
              <a:buFont typeface="Arial" panose="020B0604020202020204" pitchFamily="34" charset="0"/>
              <a:buChar char="•"/>
            </a:pPr>
            <a:r>
              <a:rPr lang="en-US" sz="3800" b="1" i="0" dirty="0">
                <a:solidFill>
                  <a:srgbClr val="1A363E"/>
                </a:solidFill>
                <a:effectLst/>
                <a:latin typeface="Open Sans" panose="020B0606030504020204" pitchFamily="34" charset="0"/>
                <a:ea typeface="Open Sans" panose="020B0606030504020204" pitchFamily="34" charset="0"/>
                <a:cs typeface="Open Sans" panose="020B0606030504020204" pitchFamily="34" charset="0"/>
              </a:rPr>
              <a:t>Start Early: </a:t>
            </a:r>
            <a:r>
              <a:rPr lang="en-US" sz="3800" i="0" dirty="0">
                <a:solidFill>
                  <a:srgbClr val="1A363E"/>
                </a:solidFill>
                <a:effectLst/>
                <a:latin typeface="Open Sans" panose="020B0606030504020204" pitchFamily="34" charset="0"/>
                <a:ea typeface="Open Sans" panose="020B0606030504020204" pitchFamily="34" charset="0"/>
                <a:cs typeface="Open Sans" panose="020B0606030504020204" pitchFamily="34" charset="0"/>
              </a:rPr>
              <a:t>The longer your money grows, the more you can benefit from compound interest. Don’t procrastinate when it comes to saving.</a:t>
            </a:r>
          </a:p>
          <a:p>
            <a:pPr marL="571500" indent="-571500">
              <a:buFont typeface="Arial" panose="020B0604020202020204" pitchFamily="34" charset="0"/>
              <a:buChar char="•"/>
            </a:pPr>
            <a:endParaRPr lang="en-US" sz="3800" i="0" dirty="0">
              <a:solidFill>
                <a:srgbClr val="1A363E"/>
              </a:solidFill>
              <a:effectLst/>
              <a:latin typeface="Open Sans" panose="020B0606030504020204" pitchFamily="34" charset="0"/>
              <a:ea typeface="Open Sans" panose="020B0606030504020204" pitchFamily="34" charset="0"/>
              <a:cs typeface="Open Sans" panose="020B0606030504020204" pitchFamily="34" charset="0"/>
            </a:endParaRPr>
          </a:p>
          <a:p>
            <a:pPr marL="571500" indent="-571500">
              <a:buFont typeface="Arial" panose="020B0604020202020204" pitchFamily="34" charset="0"/>
              <a:buChar char="•"/>
            </a:pPr>
            <a:r>
              <a:rPr lang="en-US" sz="3800" b="1" i="0" dirty="0">
                <a:solidFill>
                  <a:srgbClr val="1A363E"/>
                </a:solidFill>
                <a:effectLst/>
                <a:latin typeface="Open Sans" panose="020B0606030504020204" pitchFamily="34" charset="0"/>
                <a:ea typeface="Open Sans" panose="020B0606030504020204" pitchFamily="34" charset="0"/>
                <a:cs typeface="Open Sans" panose="020B0606030504020204" pitchFamily="34" charset="0"/>
              </a:rPr>
              <a:t>Set Clear Goals: </a:t>
            </a:r>
            <a:r>
              <a:rPr lang="en-US" sz="3800" i="0" dirty="0">
                <a:solidFill>
                  <a:srgbClr val="1A363E"/>
                </a:solidFill>
                <a:effectLst/>
                <a:latin typeface="Open Sans" panose="020B0606030504020204" pitchFamily="34" charset="0"/>
                <a:ea typeface="Open Sans" panose="020B0606030504020204" pitchFamily="34" charset="0"/>
                <a:cs typeface="Open Sans" panose="020B0606030504020204" pitchFamily="34" charset="0"/>
              </a:rPr>
              <a:t>Create clear and achievable financial goals. Whether it's saving for college, a car, or a trip, having specific objectives provides motivation and direction.</a:t>
            </a:r>
          </a:p>
          <a:p>
            <a:pPr marL="571500" indent="-571500">
              <a:buFont typeface="Arial" panose="020B0604020202020204" pitchFamily="34" charset="0"/>
              <a:buChar char="•"/>
            </a:pPr>
            <a:endParaRPr lang="en-US" sz="3800" i="0" dirty="0">
              <a:solidFill>
                <a:srgbClr val="1A363E"/>
              </a:solidFill>
              <a:effectLst/>
              <a:latin typeface="Open Sans" panose="020B0606030504020204" pitchFamily="34" charset="0"/>
              <a:ea typeface="Open Sans" panose="020B0606030504020204" pitchFamily="34" charset="0"/>
              <a:cs typeface="Open Sans" panose="020B0606030504020204" pitchFamily="34" charset="0"/>
            </a:endParaRPr>
          </a:p>
          <a:p>
            <a:pPr marL="571500" indent="-571500">
              <a:buFont typeface="Arial" panose="020B0604020202020204" pitchFamily="34" charset="0"/>
              <a:buChar char="•"/>
            </a:pPr>
            <a:r>
              <a:rPr lang="en-US" sz="3800" b="1" i="0" dirty="0">
                <a:solidFill>
                  <a:srgbClr val="1A363E"/>
                </a:solidFill>
                <a:effectLst/>
                <a:latin typeface="Open Sans" panose="020B0606030504020204" pitchFamily="34" charset="0"/>
                <a:ea typeface="Open Sans" panose="020B0606030504020204" pitchFamily="34" charset="0"/>
                <a:cs typeface="Open Sans" panose="020B0606030504020204" pitchFamily="34" charset="0"/>
              </a:rPr>
              <a:t>Create a Budget: </a:t>
            </a:r>
            <a:r>
              <a:rPr lang="en-US" sz="3800" i="0" dirty="0">
                <a:solidFill>
                  <a:srgbClr val="1A363E"/>
                </a:solidFill>
                <a:effectLst/>
                <a:latin typeface="Open Sans" panose="020B0606030504020204" pitchFamily="34" charset="0"/>
                <a:ea typeface="Open Sans" panose="020B0606030504020204" pitchFamily="34" charset="0"/>
                <a:cs typeface="Open Sans" panose="020B0606030504020204" pitchFamily="34" charset="0"/>
              </a:rPr>
              <a:t>Track your income and expenses to ensure you are living within your means. This sets the foundation for responsible financial habits.</a:t>
            </a:r>
          </a:p>
          <a:p>
            <a:pPr marL="571500" indent="-571500">
              <a:buFont typeface="Arial" panose="020B0604020202020204" pitchFamily="34" charset="0"/>
              <a:buChar char="•"/>
            </a:pPr>
            <a:endParaRPr lang="en-US" sz="3800" i="0" dirty="0">
              <a:solidFill>
                <a:srgbClr val="1A363E"/>
              </a:solidFill>
              <a:effectLst/>
              <a:latin typeface="Open Sans" panose="020B0606030504020204" pitchFamily="34" charset="0"/>
              <a:ea typeface="Open Sans" panose="020B0606030504020204" pitchFamily="34" charset="0"/>
              <a:cs typeface="Open Sans" panose="020B0606030504020204" pitchFamily="34" charset="0"/>
            </a:endParaRPr>
          </a:p>
          <a:p>
            <a:pPr marL="571500" indent="-571500">
              <a:buFont typeface="Arial" panose="020B0604020202020204" pitchFamily="34" charset="0"/>
              <a:buChar char="•"/>
            </a:pPr>
            <a:r>
              <a:rPr lang="en-US" sz="3800" b="1" i="0" dirty="0">
                <a:solidFill>
                  <a:srgbClr val="1A363E"/>
                </a:solidFill>
                <a:effectLst/>
                <a:latin typeface="Open Sans" panose="020B0606030504020204" pitchFamily="34" charset="0"/>
                <a:ea typeface="Open Sans" panose="020B0606030504020204" pitchFamily="34" charset="0"/>
                <a:cs typeface="Open Sans" panose="020B0606030504020204" pitchFamily="34" charset="0"/>
              </a:rPr>
              <a:t>Explore Savings Options: </a:t>
            </a:r>
            <a:r>
              <a:rPr lang="en-US" sz="3800" i="0" dirty="0">
                <a:solidFill>
                  <a:srgbClr val="1A363E"/>
                </a:solidFill>
                <a:effectLst/>
                <a:latin typeface="Open Sans" panose="020B0606030504020204" pitchFamily="34" charset="0"/>
                <a:ea typeface="Open Sans" panose="020B0606030504020204" pitchFamily="34" charset="0"/>
                <a:cs typeface="Open Sans" panose="020B0606030504020204" pitchFamily="34" charset="0"/>
              </a:rPr>
              <a:t>There are different savings options available such as savings accounts, high-yield savings accounts, or investment accounts. </a:t>
            </a:r>
          </a:p>
          <a:p>
            <a:pPr marL="571500" indent="-571500">
              <a:buFont typeface="Arial" panose="020B0604020202020204" pitchFamily="34" charset="0"/>
              <a:buChar char="•"/>
            </a:pPr>
            <a:endParaRPr lang="en-US" sz="3800" b="1" dirty="0">
              <a:solidFill>
                <a:srgbClr val="1A363E"/>
              </a:solidFill>
              <a:latin typeface="Open Sans" panose="020B0606030504020204" pitchFamily="34" charset="0"/>
              <a:ea typeface="Open Sans" panose="020B0606030504020204" pitchFamily="34" charset="0"/>
              <a:cs typeface="Open Sans" panose="020B0606030504020204" pitchFamily="34" charset="0"/>
            </a:endParaRPr>
          </a:p>
          <a:p>
            <a:pPr marL="571500" indent="-571500">
              <a:buFont typeface="Arial" panose="020B0604020202020204" pitchFamily="34" charset="0"/>
              <a:buChar char="•"/>
            </a:pPr>
            <a:r>
              <a:rPr lang="en-US" sz="3800" b="1" i="0" dirty="0">
                <a:solidFill>
                  <a:srgbClr val="1A363E"/>
                </a:solidFill>
                <a:effectLst/>
                <a:latin typeface="Open Sans" panose="020B0606030504020204" pitchFamily="34" charset="0"/>
                <a:ea typeface="Open Sans" panose="020B0606030504020204" pitchFamily="34" charset="0"/>
                <a:cs typeface="Open Sans" panose="020B0606030504020204" pitchFamily="34" charset="0"/>
              </a:rPr>
              <a:t>Build an Emergency Fund: </a:t>
            </a:r>
            <a:r>
              <a:rPr lang="en-US" sz="3800" i="0" dirty="0">
                <a:solidFill>
                  <a:srgbClr val="1A363E"/>
                </a:solidFill>
                <a:effectLst/>
                <a:latin typeface="Open Sans" panose="020B0606030504020204" pitchFamily="34" charset="0"/>
                <a:ea typeface="Open Sans" panose="020B0606030504020204" pitchFamily="34" charset="0"/>
                <a:cs typeface="Open Sans" panose="020B0606030504020204" pitchFamily="34" charset="0"/>
              </a:rPr>
              <a:t>Life is unpredictable, and having savings set aside for unexpected expenses can prevent financial stress.</a:t>
            </a:r>
          </a:p>
        </p:txBody>
      </p:sp>
    </p:spTree>
    <p:extLst>
      <p:ext uri="{BB962C8B-B14F-4D97-AF65-F5344CB8AC3E}">
        <p14:creationId xmlns:p14="http://schemas.microsoft.com/office/powerpoint/2010/main" val="33484366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CF48945-9764-BD4E-AB1D-3B4D0680E6C7}"/>
              </a:ext>
            </a:extLst>
          </p:cNvPr>
          <p:cNvSpPr/>
          <p:nvPr/>
        </p:nvSpPr>
        <p:spPr>
          <a:xfrm>
            <a:off x="0" y="0"/>
            <a:ext cx="24384000" cy="13716000"/>
          </a:xfrm>
          <a:prstGeom prst="rect">
            <a:avLst/>
          </a:prstGeom>
          <a:solidFill>
            <a:srgbClr val="1A3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AEAC8DC-06F3-1D48-B441-0B22858E4DCC}"/>
              </a:ext>
            </a:extLst>
          </p:cNvPr>
          <p:cNvSpPr/>
          <p:nvPr/>
        </p:nvSpPr>
        <p:spPr>
          <a:xfrm>
            <a:off x="7124700" y="7010400"/>
            <a:ext cx="10134600" cy="762000"/>
          </a:xfrm>
          <a:prstGeom prst="rect">
            <a:avLst/>
          </a:prstGeom>
          <a:solidFill>
            <a:srgbClr val="4E92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D534D70-5A70-B54E-9A7C-AA92F6E46A16}"/>
              </a:ext>
            </a:extLst>
          </p:cNvPr>
          <p:cNvSpPr txBox="1"/>
          <p:nvPr/>
        </p:nvSpPr>
        <p:spPr>
          <a:xfrm>
            <a:off x="0" y="6172200"/>
            <a:ext cx="24384000" cy="1538883"/>
          </a:xfrm>
          <a:prstGeom prst="rect">
            <a:avLst/>
          </a:prstGeom>
          <a:noFill/>
        </p:spPr>
        <p:txBody>
          <a:bodyPr wrap="square" rtlCol="0">
            <a:spAutoFit/>
          </a:bodyPr>
          <a:lstStyle/>
          <a:p>
            <a:pPr algn="ctr"/>
            <a:r>
              <a:rPr lang="en-US" sz="9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Financial Safety</a:t>
            </a:r>
          </a:p>
        </p:txBody>
      </p:sp>
      <p:pic>
        <p:nvPicPr>
          <p:cNvPr id="6" name="Picture 5">
            <a:extLst>
              <a:ext uri="{FF2B5EF4-FFF2-40B4-BE49-F238E27FC236}">
                <a16:creationId xmlns:a16="http://schemas.microsoft.com/office/drawing/2014/main" id="{603F4A3C-3311-B040-A7DA-057E10A7F630}"/>
              </a:ext>
            </a:extLst>
          </p:cNvPr>
          <p:cNvPicPr>
            <a:picLocks noChangeAspect="1"/>
          </p:cNvPicPr>
          <p:nvPr/>
        </p:nvPicPr>
        <p:blipFill>
          <a:blip r:embed="rId3"/>
          <a:stretch>
            <a:fillRect/>
          </a:stretch>
        </p:blipFill>
        <p:spPr>
          <a:xfrm>
            <a:off x="6816514" y="5715000"/>
            <a:ext cx="803486" cy="990599"/>
          </a:xfrm>
          <a:prstGeom prst="rect">
            <a:avLst/>
          </a:prstGeom>
        </p:spPr>
      </p:pic>
    </p:spTree>
    <p:extLst>
      <p:ext uri="{BB962C8B-B14F-4D97-AF65-F5344CB8AC3E}">
        <p14:creationId xmlns:p14="http://schemas.microsoft.com/office/powerpoint/2010/main" val="11296595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EF5A14A-C259-374A-9503-FEA881504093}"/>
              </a:ext>
            </a:extLst>
          </p:cNvPr>
          <p:cNvPicPr>
            <a:picLocks noChangeAspect="1"/>
          </p:cNvPicPr>
          <p:nvPr/>
        </p:nvPicPr>
        <p:blipFill>
          <a:blip r:embed="rId3"/>
          <a:stretch>
            <a:fillRect/>
          </a:stretch>
        </p:blipFill>
        <p:spPr>
          <a:xfrm>
            <a:off x="1792943" y="0"/>
            <a:ext cx="22591058" cy="13716000"/>
          </a:xfrm>
          <a:prstGeom prst="rect">
            <a:avLst/>
          </a:prstGeom>
        </p:spPr>
      </p:pic>
      <p:sp>
        <p:nvSpPr>
          <p:cNvPr id="3" name="TextBox 2">
            <a:extLst>
              <a:ext uri="{FF2B5EF4-FFF2-40B4-BE49-F238E27FC236}">
                <a16:creationId xmlns:a16="http://schemas.microsoft.com/office/drawing/2014/main" id="{7BE979E7-29C9-0F4F-B927-EB28C7CD1C05}"/>
              </a:ext>
            </a:extLst>
          </p:cNvPr>
          <p:cNvSpPr txBox="1"/>
          <p:nvPr/>
        </p:nvSpPr>
        <p:spPr>
          <a:xfrm>
            <a:off x="2819400" y="4965174"/>
            <a:ext cx="18707100" cy="2554545"/>
          </a:xfrm>
          <a:prstGeom prst="rect">
            <a:avLst/>
          </a:prstGeom>
          <a:noFill/>
        </p:spPr>
        <p:txBody>
          <a:bodyPr wrap="square" rtlCol="0">
            <a:spAutoFit/>
          </a:bodyPr>
          <a:lstStyle/>
          <a:p>
            <a:pPr algn="ctr"/>
            <a:r>
              <a:rPr lang="en-US" sz="8000" b="1" i="0" dirty="0">
                <a:solidFill>
                  <a:srgbClr val="374151"/>
                </a:solidFill>
                <a:effectLst/>
                <a:latin typeface="Open Sans" panose="020B0606030504020204" pitchFamily="34" charset="0"/>
                <a:ea typeface="Open Sans" panose="020B0606030504020204" pitchFamily="34" charset="0"/>
                <a:cs typeface="Open Sans" panose="020B0606030504020204" pitchFamily="34" charset="0"/>
              </a:rPr>
              <a:t>What is an effective way to ensure the safety of your financial account?</a:t>
            </a:r>
            <a:endParaRPr lang="en-US" sz="8000" b="1" dirty="0">
              <a:solidFill>
                <a:srgbClr val="1A363E"/>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3">
            <a:extLst>
              <a:ext uri="{FF2B5EF4-FFF2-40B4-BE49-F238E27FC236}">
                <a16:creationId xmlns:a16="http://schemas.microsoft.com/office/drawing/2014/main" id="{E4F6C06E-D9B8-8E47-93FB-F6D5E60D9A68}"/>
              </a:ext>
            </a:extLst>
          </p:cNvPr>
          <p:cNvPicPr>
            <a:picLocks noChangeAspect="1"/>
          </p:cNvPicPr>
          <p:nvPr/>
        </p:nvPicPr>
        <p:blipFill>
          <a:blip r:embed="rId4"/>
          <a:stretch>
            <a:fillRect/>
          </a:stretch>
        </p:blipFill>
        <p:spPr>
          <a:xfrm>
            <a:off x="2819400" y="4572000"/>
            <a:ext cx="803486" cy="990599"/>
          </a:xfrm>
          <a:prstGeom prst="rect">
            <a:avLst/>
          </a:prstGeom>
        </p:spPr>
      </p:pic>
    </p:spTree>
    <p:extLst>
      <p:ext uri="{BB962C8B-B14F-4D97-AF65-F5344CB8AC3E}">
        <p14:creationId xmlns:p14="http://schemas.microsoft.com/office/powerpoint/2010/main" val="422293108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9AD7E0D-6BFE-B145-8976-8D9DFDE73E08}"/>
              </a:ext>
            </a:extLst>
          </p:cNvPr>
          <p:cNvPicPr>
            <a:picLocks noChangeAspect="1"/>
          </p:cNvPicPr>
          <p:nvPr/>
        </p:nvPicPr>
        <p:blipFill>
          <a:blip r:embed="rId3"/>
          <a:stretch>
            <a:fillRect/>
          </a:stretch>
        </p:blipFill>
        <p:spPr>
          <a:xfrm>
            <a:off x="1792943" y="0"/>
            <a:ext cx="22591058" cy="13716000"/>
          </a:xfrm>
          <a:prstGeom prst="rect">
            <a:avLst/>
          </a:prstGeom>
        </p:spPr>
      </p:pic>
      <p:sp>
        <p:nvSpPr>
          <p:cNvPr id="4" name="Rectangle 3">
            <a:extLst>
              <a:ext uri="{FF2B5EF4-FFF2-40B4-BE49-F238E27FC236}">
                <a16:creationId xmlns:a16="http://schemas.microsoft.com/office/drawing/2014/main" id="{A18691FC-2E97-3142-AD4A-6EE13F014777}"/>
              </a:ext>
            </a:extLst>
          </p:cNvPr>
          <p:cNvSpPr/>
          <p:nvPr/>
        </p:nvSpPr>
        <p:spPr>
          <a:xfrm>
            <a:off x="1435394" y="2133601"/>
            <a:ext cx="17995606" cy="533400"/>
          </a:xfrm>
          <a:prstGeom prst="rect">
            <a:avLst/>
          </a:prstGeom>
          <a:solidFill>
            <a:srgbClr val="DCEA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BE979E7-29C9-0F4F-B927-EB28C7CD1C05}"/>
              </a:ext>
            </a:extLst>
          </p:cNvPr>
          <p:cNvSpPr txBox="1"/>
          <p:nvPr/>
        </p:nvSpPr>
        <p:spPr>
          <a:xfrm>
            <a:off x="1447800" y="1528227"/>
            <a:ext cx="17449800" cy="1138773"/>
          </a:xfrm>
          <a:prstGeom prst="rect">
            <a:avLst/>
          </a:prstGeom>
          <a:noFill/>
        </p:spPr>
        <p:txBody>
          <a:bodyPr wrap="square" rtlCol="0">
            <a:spAutoFit/>
          </a:bodyPr>
          <a:lstStyle/>
          <a:p>
            <a:r>
              <a:rPr lang="en-US" sz="6800" b="1" dirty="0">
                <a:solidFill>
                  <a:srgbClr val="1A363E"/>
                </a:solidFill>
                <a:latin typeface="Open Sans" panose="020B0606030504020204" pitchFamily="34" charset="0"/>
                <a:ea typeface="Open Sans" panose="020B0606030504020204" pitchFamily="34" charset="0"/>
                <a:cs typeface="Open Sans" panose="020B0606030504020204" pitchFamily="34" charset="0"/>
              </a:rPr>
              <a:t>Ensure Safety of your Financial Account</a:t>
            </a:r>
          </a:p>
        </p:txBody>
      </p:sp>
      <p:sp>
        <p:nvSpPr>
          <p:cNvPr id="5" name="TextBox 4">
            <a:extLst>
              <a:ext uri="{FF2B5EF4-FFF2-40B4-BE49-F238E27FC236}">
                <a16:creationId xmlns:a16="http://schemas.microsoft.com/office/drawing/2014/main" id="{3E4B176C-3D74-8E44-A830-4718888875E5}"/>
              </a:ext>
            </a:extLst>
          </p:cNvPr>
          <p:cNvSpPr txBox="1"/>
          <p:nvPr/>
        </p:nvSpPr>
        <p:spPr>
          <a:xfrm>
            <a:off x="1435395" y="3193263"/>
            <a:ext cx="20662605" cy="9125062"/>
          </a:xfrm>
          <a:prstGeom prst="rect">
            <a:avLst/>
          </a:prstGeom>
          <a:noFill/>
        </p:spPr>
        <p:txBody>
          <a:bodyPr wrap="square" rtlCol="0">
            <a:spAutoFit/>
          </a:bodyPr>
          <a:lstStyle/>
          <a:p>
            <a:pPr marL="571500" indent="-571500">
              <a:lnSpc>
                <a:spcPct val="150000"/>
              </a:lnSpc>
              <a:buFont typeface="Arial" panose="020B0604020202020204" pitchFamily="34" charset="0"/>
              <a:buChar char="•"/>
            </a:pPr>
            <a:r>
              <a:rPr lang="en-US" sz="4400" b="0" i="0" dirty="0">
                <a:solidFill>
                  <a:srgbClr val="374151"/>
                </a:solidFill>
                <a:effectLst/>
                <a:latin typeface="Open Sans" panose="020B0606030504020204" pitchFamily="34" charset="0"/>
                <a:ea typeface="Open Sans" panose="020B0606030504020204" pitchFamily="34" charset="0"/>
                <a:cs typeface="Open Sans" panose="020B0606030504020204" pitchFamily="34" charset="0"/>
              </a:rPr>
              <a:t>Regularly monitor your account statements for any suspicious activity </a:t>
            </a:r>
          </a:p>
          <a:p>
            <a:pPr marL="571500" indent="-571500">
              <a:lnSpc>
                <a:spcPct val="150000"/>
              </a:lnSpc>
              <a:buFont typeface="Arial" panose="020B0604020202020204" pitchFamily="34" charset="0"/>
              <a:buChar char="•"/>
            </a:pPr>
            <a:r>
              <a:rPr lang="en-US" sz="4400" b="0" i="0" dirty="0">
                <a:solidFill>
                  <a:srgbClr val="374151"/>
                </a:solidFill>
                <a:effectLst/>
                <a:latin typeface="Open Sans" panose="020B0606030504020204" pitchFamily="34" charset="0"/>
                <a:ea typeface="Open Sans" panose="020B0606030504020204" pitchFamily="34" charset="0"/>
                <a:cs typeface="Open Sans" panose="020B0606030504020204" pitchFamily="34" charset="0"/>
              </a:rPr>
              <a:t>Monitor your credit reports</a:t>
            </a:r>
          </a:p>
          <a:p>
            <a:pPr marL="571500" indent="-571500">
              <a:lnSpc>
                <a:spcPct val="150000"/>
              </a:lnSpc>
              <a:buFont typeface="Arial" panose="020B0604020202020204" pitchFamily="34" charset="0"/>
              <a:buChar char="•"/>
            </a:pPr>
            <a:r>
              <a:rPr lang="en-US" sz="4400" dirty="0">
                <a:solidFill>
                  <a:srgbClr val="374151"/>
                </a:solidFill>
                <a:latin typeface="Open Sans" panose="020B0606030504020204" pitchFamily="34" charset="0"/>
                <a:ea typeface="Open Sans" panose="020B0606030504020204" pitchFamily="34" charset="0"/>
                <a:cs typeface="Open Sans" panose="020B0606030504020204" pitchFamily="34" charset="0"/>
              </a:rPr>
              <a:t>U</a:t>
            </a:r>
            <a:r>
              <a:rPr lang="en-US" sz="4400" b="0" i="0" dirty="0">
                <a:solidFill>
                  <a:srgbClr val="374151"/>
                </a:solidFill>
                <a:effectLst/>
                <a:latin typeface="Open Sans" panose="020B0606030504020204" pitchFamily="34" charset="0"/>
                <a:ea typeface="Open Sans" panose="020B0606030504020204" pitchFamily="34" charset="0"/>
                <a:cs typeface="Open Sans" panose="020B0606030504020204" pitchFamily="34" charset="0"/>
              </a:rPr>
              <a:t>se strong and unique passwords </a:t>
            </a:r>
          </a:p>
          <a:p>
            <a:pPr marL="571500" indent="-571500">
              <a:lnSpc>
                <a:spcPct val="150000"/>
              </a:lnSpc>
              <a:buFont typeface="Arial" panose="020B0604020202020204" pitchFamily="34" charset="0"/>
              <a:buChar char="•"/>
            </a:pPr>
            <a:r>
              <a:rPr lang="en-US" sz="4400" dirty="0">
                <a:solidFill>
                  <a:srgbClr val="374151"/>
                </a:solidFill>
                <a:latin typeface="Open Sans" panose="020B0606030504020204" pitchFamily="34" charset="0"/>
                <a:ea typeface="Open Sans" panose="020B0606030504020204" pitchFamily="34" charset="0"/>
                <a:cs typeface="Open Sans" panose="020B0606030504020204" pitchFamily="34" charset="0"/>
              </a:rPr>
              <a:t>E</a:t>
            </a:r>
            <a:r>
              <a:rPr lang="en-US" sz="4400" b="0" i="0" dirty="0">
                <a:solidFill>
                  <a:srgbClr val="374151"/>
                </a:solidFill>
                <a:effectLst/>
                <a:latin typeface="Open Sans" panose="020B0606030504020204" pitchFamily="34" charset="0"/>
                <a:ea typeface="Open Sans" panose="020B0606030504020204" pitchFamily="34" charset="0"/>
                <a:cs typeface="Open Sans" panose="020B0606030504020204" pitchFamily="34" charset="0"/>
              </a:rPr>
              <a:t>nable two-factor authentication</a:t>
            </a:r>
          </a:p>
          <a:p>
            <a:pPr marL="571500" indent="-571500">
              <a:lnSpc>
                <a:spcPct val="150000"/>
              </a:lnSpc>
              <a:buFont typeface="Arial" panose="020B0604020202020204" pitchFamily="34" charset="0"/>
              <a:buChar char="•"/>
            </a:pPr>
            <a:r>
              <a:rPr lang="en-US" sz="4400" b="0" i="0" dirty="0">
                <a:solidFill>
                  <a:srgbClr val="374151"/>
                </a:solidFill>
                <a:effectLst/>
                <a:latin typeface="Open Sans" panose="020B0606030504020204" pitchFamily="34" charset="0"/>
                <a:ea typeface="Open Sans" panose="020B0606030504020204" pitchFamily="34" charset="0"/>
                <a:cs typeface="Open Sans" panose="020B0606030504020204" pitchFamily="34" charset="0"/>
              </a:rPr>
              <a:t>Set up notifications and alerts from your financial institutions</a:t>
            </a:r>
          </a:p>
          <a:p>
            <a:pPr marL="571500" indent="-571500">
              <a:lnSpc>
                <a:spcPct val="150000"/>
              </a:lnSpc>
              <a:buFont typeface="Arial" panose="020B0604020202020204" pitchFamily="34" charset="0"/>
              <a:buChar char="•"/>
            </a:pPr>
            <a:r>
              <a:rPr lang="en-US" sz="4400" b="0" i="0" dirty="0">
                <a:solidFill>
                  <a:srgbClr val="374151"/>
                </a:solidFill>
                <a:effectLst/>
                <a:latin typeface="Open Sans" panose="020B0606030504020204" pitchFamily="34" charset="0"/>
                <a:ea typeface="Open Sans" panose="020B0606030504020204" pitchFamily="34" charset="0"/>
                <a:cs typeface="Open Sans" panose="020B0606030504020204" pitchFamily="34" charset="0"/>
              </a:rPr>
              <a:t>Use digital wallets (Apple Pay®, Google Pay™ and Samsung Pay®)</a:t>
            </a:r>
          </a:p>
          <a:p>
            <a:pPr marL="571500" indent="-571500">
              <a:lnSpc>
                <a:spcPct val="150000"/>
              </a:lnSpc>
              <a:buFont typeface="Arial" panose="020B0604020202020204" pitchFamily="34" charset="0"/>
              <a:buChar char="•"/>
            </a:pPr>
            <a:r>
              <a:rPr lang="en-US" sz="4400" b="0" i="0" dirty="0">
                <a:solidFill>
                  <a:srgbClr val="374151"/>
                </a:solidFill>
                <a:effectLst/>
                <a:latin typeface="Open Sans" panose="020B0606030504020204" pitchFamily="34" charset="0"/>
                <a:ea typeface="Open Sans" panose="020B0606030504020204" pitchFamily="34" charset="0"/>
                <a:cs typeface="Open Sans" panose="020B0606030504020204" pitchFamily="34" charset="0"/>
              </a:rPr>
              <a:t>Be cautious about sharing personal information online to ensure the safety of your financial accounts</a:t>
            </a:r>
          </a:p>
          <a:p>
            <a:pPr marL="571500" indent="-571500">
              <a:lnSpc>
                <a:spcPct val="150000"/>
              </a:lnSpc>
              <a:buFont typeface="Arial" panose="020B0604020202020204" pitchFamily="34" charset="0"/>
              <a:buChar char="•"/>
            </a:pPr>
            <a:endParaRPr lang="en-US" sz="4400" dirty="0">
              <a:solidFill>
                <a:srgbClr val="18343B"/>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2107539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9AD7E0D-6BFE-B145-8976-8D9DFDE73E08}"/>
              </a:ext>
            </a:extLst>
          </p:cNvPr>
          <p:cNvPicPr>
            <a:picLocks noChangeAspect="1"/>
          </p:cNvPicPr>
          <p:nvPr/>
        </p:nvPicPr>
        <p:blipFill>
          <a:blip r:embed="rId3"/>
          <a:stretch>
            <a:fillRect/>
          </a:stretch>
        </p:blipFill>
        <p:spPr>
          <a:xfrm>
            <a:off x="1792943" y="0"/>
            <a:ext cx="22591058" cy="13716000"/>
          </a:xfrm>
          <a:prstGeom prst="rect">
            <a:avLst/>
          </a:prstGeom>
        </p:spPr>
      </p:pic>
      <p:sp>
        <p:nvSpPr>
          <p:cNvPr id="4" name="Rectangle 3">
            <a:extLst>
              <a:ext uri="{FF2B5EF4-FFF2-40B4-BE49-F238E27FC236}">
                <a16:creationId xmlns:a16="http://schemas.microsoft.com/office/drawing/2014/main" id="{A18691FC-2E97-3142-AD4A-6EE13F014777}"/>
              </a:ext>
            </a:extLst>
          </p:cNvPr>
          <p:cNvSpPr/>
          <p:nvPr/>
        </p:nvSpPr>
        <p:spPr>
          <a:xfrm>
            <a:off x="1435394" y="2156637"/>
            <a:ext cx="15316200" cy="529173"/>
          </a:xfrm>
          <a:prstGeom prst="rect">
            <a:avLst/>
          </a:prstGeom>
          <a:solidFill>
            <a:srgbClr val="DCEA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BE979E7-29C9-0F4F-B927-EB28C7CD1C05}"/>
              </a:ext>
            </a:extLst>
          </p:cNvPr>
          <p:cNvSpPr txBox="1"/>
          <p:nvPr/>
        </p:nvSpPr>
        <p:spPr>
          <a:xfrm>
            <a:off x="1447800" y="1528227"/>
            <a:ext cx="15316200" cy="1138773"/>
          </a:xfrm>
          <a:prstGeom prst="rect">
            <a:avLst/>
          </a:prstGeom>
          <a:noFill/>
        </p:spPr>
        <p:txBody>
          <a:bodyPr wrap="square" rtlCol="0">
            <a:spAutoFit/>
          </a:bodyPr>
          <a:lstStyle/>
          <a:p>
            <a:r>
              <a:rPr lang="en-US" sz="6800" b="1" dirty="0">
                <a:solidFill>
                  <a:srgbClr val="1A363E"/>
                </a:solidFill>
                <a:latin typeface="Open Sans" panose="020B0606030504020204" pitchFamily="34" charset="0"/>
                <a:ea typeface="Open Sans" panose="020B0606030504020204" pitchFamily="34" charset="0"/>
                <a:cs typeface="Open Sans" panose="020B0606030504020204" pitchFamily="34" charset="0"/>
              </a:rPr>
              <a:t>Protect your finances and yourself</a:t>
            </a:r>
          </a:p>
        </p:txBody>
      </p:sp>
      <p:sp>
        <p:nvSpPr>
          <p:cNvPr id="5" name="TextBox 4">
            <a:extLst>
              <a:ext uri="{FF2B5EF4-FFF2-40B4-BE49-F238E27FC236}">
                <a16:creationId xmlns:a16="http://schemas.microsoft.com/office/drawing/2014/main" id="{3E4B176C-3D74-8E44-A830-4718888875E5}"/>
              </a:ext>
            </a:extLst>
          </p:cNvPr>
          <p:cNvSpPr txBox="1"/>
          <p:nvPr/>
        </p:nvSpPr>
        <p:spPr>
          <a:xfrm>
            <a:off x="1435395" y="3193263"/>
            <a:ext cx="20662605" cy="7093737"/>
          </a:xfrm>
          <a:prstGeom prst="rect">
            <a:avLst/>
          </a:prstGeom>
          <a:noFill/>
        </p:spPr>
        <p:txBody>
          <a:bodyPr wrap="square" rtlCol="0">
            <a:spAutoFit/>
          </a:bodyPr>
          <a:lstStyle/>
          <a:p>
            <a:pPr marL="571500" indent="-571500">
              <a:lnSpc>
                <a:spcPct val="150000"/>
              </a:lnSpc>
              <a:buFont typeface="Arial" panose="020B0604020202020204" pitchFamily="34" charset="0"/>
              <a:buChar char="•"/>
            </a:pPr>
            <a:r>
              <a:rPr lang="en-US" sz="4400" dirty="0">
                <a:solidFill>
                  <a:srgbClr val="18343B"/>
                </a:solidFill>
                <a:latin typeface="Open Sans" panose="020B0606030504020204" pitchFamily="34" charset="0"/>
                <a:ea typeface="Open Sans" panose="020B0606030504020204" pitchFamily="34" charset="0"/>
                <a:cs typeface="Open Sans" panose="020B0606030504020204" pitchFamily="34" charset="0"/>
              </a:rPr>
              <a:t>Use only trusted websites and apps for online transactions.</a:t>
            </a:r>
          </a:p>
          <a:p>
            <a:pPr marL="571500" indent="-571500">
              <a:lnSpc>
                <a:spcPct val="150000"/>
              </a:lnSpc>
              <a:buFont typeface="Arial" panose="020B0604020202020204" pitchFamily="34" charset="0"/>
              <a:buChar char="•"/>
            </a:pPr>
            <a:r>
              <a:rPr lang="en-US" sz="4400" dirty="0">
                <a:solidFill>
                  <a:srgbClr val="18343B"/>
                </a:solidFill>
                <a:latin typeface="Open Sans" panose="020B0606030504020204" pitchFamily="34" charset="0"/>
                <a:ea typeface="Open Sans" panose="020B0606030504020204" pitchFamily="34" charset="0"/>
                <a:cs typeface="Open Sans" panose="020B0606030504020204" pitchFamily="34" charset="0"/>
              </a:rPr>
              <a:t>Do not follow links from unsolicited, unexpected or threatening emails.</a:t>
            </a:r>
          </a:p>
          <a:p>
            <a:pPr marL="571500" indent="-571500">
              <a:lnSpc>
                <a:spcPct val="150000"/>
              </a:lnSpc>
              <a:buFont typeface="Arial" panose="020B0604020202020204" pitchFamily="34" charset="0"/>
              <a:buChar char="•"/>
            </a:pPr>
            <a:r>
              <a:rPr lang="en-US" sz="4400" dirty="0">
                <a:solidFill>
                  <a:srgbClr val="18343B"/>
                </a:solidFill>
                <a:latin typeface="Open Sans" panose="020B0606030504020204" pitchFamily="34" charset="0"/>
                <a:ea typeface="Open Sans" panose="020B0606030504020204" pitchFamily="34" charset="0"/>
                <a:cs typeface="Open Sans" panose="020B0606030504020204" pitchFamily="34" charset="0"/>
              </a:rPr>
              <a:t>Protect your Social Security number.  </a:t>
            </a:r>
          </a:p>
          <a:p>
            <a:pPr marL="571500" indent="-571500">
              <a:lnSpc>
                <a:spcPct val="150000"/>
              </a:lnSpc>
              <a:buFont typeface="Arial" panose="020B0604020202020204" pitchFamily="34" charset="0"/>
              <a:buChar char="•"/>
            </a:pPr>
            <a:r>
              <a:rPr lang="en-US" sz="4400" dirty="0">
                <a:solidFill>
                  <a:srgbClr val="18343B"/>
                </a:solidFill>
                <a:latin typeface="Open Sans" panose="020B0606030504020204" pitchFamily="34" charset="0"/>
                <a:ea typeface="Open Sans" panose="020B0606030504020204" pitchFamily="34" charset="0"/>
                <a:cs typeface="Open Sans" panose="020B0606030504020204" pitchFamily="34" charset="0"/>
              </a:rPr>
              <a:t>Never give out personal financial information over the phone.</a:t>
            </a:r>
          </a:p>
          <a:p>
            <a:pPr marL="571500" indent="-571500">
              <a:lnSpc>
                <a:spcPct val="150000"/>
              </a:lnSpc>
              <a:buFont typeface="Arial" panose="020B0604020202020204" pitchFamily="34" charset="0"/>
              <a:buChar char="•"/>
            </a:pPr>
            <a:r>
              <a:rPr lang="en-US" sz="4400" dirty="0">
                <a:solidFill>
                  <a:srgbClr val="18343B"/>
                </a:solidFill>
                <a:latin typeface="Open Sans" panose="020B0606030504020204" pitchFamily="34" charset="0"/>
                <a:ea typeface="Open Sans" panose="020B0606030504020204" pitchFamily="34" charset="0"/>
                <a:cs typeface="Open Sans" panose="020B0606030504020204" pitchFamily="34" charset="0"/>
              </a:rPr>
              <a:t>Social media ads; if it looks too good to be true, it probably is.</a:t>
            </a:r>
          </a:p>
          <a:p>
            <a:pPr marL="571500" indent="-571500">
              <a:lnSpc>
                <a:spcPct val="150000"/>
              </a:lnSpc>
              <a:buFont typeface="Arial" panose="020B0604020202020204" pitchFamily="34" charset="0"/>
              <a:buChar char="•"/>
            </a:pPr>
            <a:r>
              <a:rPr lang="en-US" sz="4400" dirty="0">
                <a:solidFill>
                  <a:srgbClr val="18343B"/>
                </a:solidFill>
                <a:latin typeface="Open Sans" panose="020B0606030504020204" pitchFamily="34" charset="0"/>
                <a:ea typeface="Open Sans" panose="020B0606030504020204" pitchFamily="34" charset="0"/>
                <a:cs typeface="Open Sans" panose="020B0606030504020204" pitchFamily="34" charset="0"/>
              </a:rPr>
              <a:t>Debit and ATM cards are convenient and easy, but they're also targets of criminal activity that can damage your finances.</a:t>
            </a:r>
          </a:p>
        </p:txBody>
      </p:sp>
    </p:spTree>
    <p:extLst>
      <p:ext uri="{BB962C8B-B14F-4D97-AF65-F5344CB8AC3E}">
        <p14:creationId xmlns:p14="http://schemas.microsoft.com/office/powerpoint/2010/main" val="254992593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EF5A14A-C259-374A-9503-FEA881504093}"/>
              </a:ext>
            </a:extLst>
          </p:cNvPr>
          <p:cNvPicPr>
            <a:picLocks noChangeAspect="1"/>
          </p:cNvPicPr>
          <p:nvPr/>
        </p:nvPicPr>
        <p:blipFill>
          <a:blip r:embed="rId3"/>
          <a:stretch>
            <a:fillRect/>
          </a:stretch>
        </p:blipFill>
        <p:spPr>
          <a:xfrm>
            <a:off x="1792943" y="0"/>
            <a:ext cx="22591058" cy="13716000"/>
          </a:xfrm>
          <a:prstGeom prst="rect">
            <a:avLst/>
          </a:prstGeom>
        </p:spPr>
      </p:pic>
      <p:sp>
        <p:nvSpPr>
          <p:cNvPr id="3" name="TextBox 2">
            <a:extLst>
              <a:ext uri="{FF2B5EF4-FFF2-40B4-BE49-F238E27FC236}">
                <a16:creationId xmlns:a16="http://schemas.microsoft.com/office/drawing/2014/main" id="{7BE979E7-29C9-0F4F-B927-EB28C7CD1C05}"/>
              </a:ext>
            </a:extLst>
          </p:cNvPr>
          <p:cNvSpPr txBox="1"/>
          <p:nvPr/>
        </p:nvSpPr>
        <p:spPr>
          <a:xfrm>
            <a:off x="2819400" y="4965174"/>
            <a:ext cx="18707100" cy="1323439"/>
          </a:xfrm>
          <a:prstGeom prst="rect">
            <a:avLst/>
          </a:prstGeom>
          <a:noFill/>
        </p:spPr>
        <p:txBody>
          <a:bodyPr wrap="square" rtlCol="0">
            <a:spAutoFit/>
          </a:bodyPr>
          <a:lstStyle/>
          <a:p>
            <a:pPr algn="ctr"/>
            <a:r>
              <a:rPr lang="en-US" sz="8000" b="1" i="0" dirty="0">
                <a:solidFill>
                  <a:srgbClr val="374151"/>
                </a:solidFill>
                <a:effectLst/>
                <a:latin typeface="Open Sans" panose="020B0606030504020204" pitchFamily="34" charset="0"/>
                <a:ea typeface="Open Sans" panose="020B0606030504020204" pitchFamily="34" charset="0"/>
                <a:cs typeface="Open Sans" panose="020B0606030504020204" pitchFamily="34" charset="0"/>
              </a:rPr>
              <a:t>What is identity theft?</a:t>
            </a:r>
            <a:endParaRPr lang="en-US" sz="8000" b="1" dirty="0">
              <a:solidFill>
                <a:srgbClr val="1A363E"/>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3">
            <a:extLst>
              <a:ext uri="{FF2B5EF4-FFF2-40B4-BE49-F238E27FC236}">
                <a16:creationId xmlns:a16="http://schemas.microsoft.com/office/drawing/2014/main" id="{E4F6C06E-D9B8-8E47-93FB-F6D5E60D9A68}"/>
              </a:ext>
            </a:extLst>
          </p:cNvPr>
          <p:cNvPicPr>
            <a:picLocks noChangeAspect="1"/>
          </p:cNvPicPr>
          <p:nvPr/>
        </p:nvPicPr>
        <p:blipFill>
          <a:blip r:embed="rId4"/>
          <a:stretch>
            <a:fillRect/>
          </a:stretch>
        </p:blipFill>
        <p:spPr>
          <a:xfrm>
            <a:off x="5791200" y="4636294"/>
            <a:ext cx="803486" cy="990599"/>
          </a:xfrm>
          <a:prstGeom prst="rect">
            <a:avLst/>
          </a:prstGeom>
        </p:spPr>
      </p:pic>
    </p:spTree>
    <p:extLst>
      <p:ext uri="{BB962C8B-B14F-4D97-AF65-F5344CB8AC3E}">
        <p14:creationId xmlns:p14="http://schemas.microsoft.com/office/powerpoint/2010/main" val="589640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6FEF3FD-DBF3-4F43-B9C3-32CE29B2D530}"/>
              </a:ext>
            </a:extLst>
          </p:cNvPr>
          <p:cNvPicPr>
            <a:picLocks noChangeAspect="1"/>
          </p:cNvPicPr>
          <p:nvPr/>
        </p:nvPicPr>
        <p:blipFill>
          <a:blip r:embed="rId4"/>
          <a:stretch>
            <a:fillRect/>
          </a:stretch>
        </p:blipFill>
        <p:spPr>
          <a:xfrm>
            <a:off x="1792943" y="0"/>
            <a:ext cx="22591058" cy="13716000"/>
          </a:xfrm>
          <a:prstGeom prst="rect">
            <a:avLst/>
          </a:prstGeom>
        </p:spPr>
      </p:pic>
      <p:pic>
        <p:nvPicPr>
          <p:cNvPr id="2" name="Online Media 1" descr="Banks vs. Credit Unions: What's the Difference? - 2 Minute Finance">
            <a:hlinkClick r:id="" action="ppaction://media"/>
            <a:extLst>
              <a:ext uri="{FF2B5EF4-FFF2-40B4-BE49-F238E27FC236}">
                <a16:creationId xmlns:a16="http://schemas.microsoft.com/office/drawing/2014/main" id="{EADB3D6A-988C-E842-291E-489DFFB3E8C1}"/>
              </a:ext>
            </a:extLst>
          </p:cNvPr>
          <p:cNvPicPr>
            <a:picLocks noRot="1" noChangeAspect="1"/>
          </p:cNvPicPr>
          <p:nvPr>
            <a:videoFile r:link="rId1"/>
          </p:nvPr>
        </p:nvPicPr>
        <p:blipFill>
          <a:blip r:embed="rId5"/>
          <a:stretch>
            <a:fillRect/>
          </a:stretch>
        </p:blipFill>
        <p:spPr>
          <a:xfrm>
            <a:off x="2211823" y="1219200"/>
            <a:ext cx="19555752" cy="11049000"/>
          </a:xfrm>
          <a:prstGeom prst="rect">
            <a:avLst/>
          </a:prstGeom>
        </p:spPr>
      </p:pic>
    </p:spTree>
    <p:extLst>
      <p:ext uri="{BB962C8B-B14F-4D97-AF65-F5344CB8AC3E}">
        <p14:creationId xmlns:p14="http://schemas.microsoft.com/office/powerpoint/2010/main" val="392004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9AD7E0D-6BFE-B145-8976-8D9DFDE73E08}"/>
              </a:ext>
            </a:extLst>
          </p:cNvPr>
          <p:cNvPicPr>
            <a:picLocks noChangeAspect="1"/>
          </p:cNvPicPr>
          <p:nvPr/>
        </p:nvPicPr>
        <p:blipFill>
          <a:blip r:embed="rId3"/>
          <a:stretch>
            <a:fillRect/>
          </a:stretch>
        </p:blipFill>
        <p:spPr>
          <a:xfrm>
            <a:off x="1792943" y="0"/>
            <a:ext cx="22591058" cy="13716000"/>
          </a:xfrm>
          <a:prstGeom prst="rect">
            <a:avLst/>
          </a:prstGeom>
        </p:spPr>
      </p:pic>
      <p:sp>
        <p:nvSpPr>
          <p:cNvPr id="4" name="Rectangle 3">
            <a:extLst>
              <a:ext uri="{FF2B5EF4-FFF2-40B4-BE49-F238E27FC236}">
                <a16:creationId xmlns:a16="http://schemas.microsoft.com/office/drawing/2014/main" id="{A18691FC-2E97-3142-AD4A-6EE13F014777}"/>
              </a:ext>
            </a:extLst>
          </p:cNvPr>
          <p:cNvSpPr/>
          <p:nvPr/>
        </p:nvSpPr>
        <p:spPr>
          <a:xfrm>
            <a:off x="1435394" y="2156637"/>
            <a:ext cx="6718006" cy="529173"/>
          </a:xfrm>
          <a:prstGeom prst="rect">
            <a:avLst/>
          </a:prstGeom>
          <a:solidFill>
            <a:srgbClr val="DCEA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BE979E7-29C9-0F4F-B927-EB28C7CD1C05}"/>
              </a:ext>
            </a:extLst>
          </p:cNvPr>
          <p:cNvSpPr txBox="1"/>
          <p:nvPr/>
        </p:nvSpPr>
        <p:spPr>
          <a:xfrm>
            <a:off x="1447800" y="1528227"/>
            <a:ext cx="6400800" cy="1138773"/>
          </a:xfrm>
          <a:prstGeom prst="rect">
            <a:avLst/>
          </a:prstGeom>
          <a:noFill/>
        </p:spPr>
        <p:txBody>
          <a:bodyPr wrap="square" rtlCol="0">
            <a:spAutoFit/>
          </a:bodyPr>
          <a:lstStyle/>
          <a:p>
            <a:r>
              <a:rPr lang="en-US" sz="6800" b="1" dirty="0">
                <a:solidFill>
                  <a:srgbClr val="1A363E"/>
                </a:solidFill>
                <a:latin typeface="Open Sans" panose="020B0606030504020204" pitchFamily="34" charset="0"/>
                <a:ea typeface="Open Sans" panose="020B0606030504020204" pitchFamily="34" charset="0"/>
                <a:cs typeface="Open Sans" panose="020B0606030504020204" pitchFamily="34" charset="0"/>
              </a:rPr>
              <a:t>Identity theft</a:t>
            </a:r>
          </a:p>
        </p:txBody>
      </p:sp>
      <p:sp>
        <p:nvSpPr>
          <p:cNvPr id="5" name="TextBox 4">
            <a:extLst>
              <a:ext uri="{FF2B5EF4-FFF2-40B4-BE49-F238E27FC236}">
                <a16:creationId xmlns:a16="http://schemas.microsoft.com/office/drawing/2014/main" id="{3E4B176C-3D74-8E44-A830-4718888875E5}"/>
              </a:ext>
            </a:extLst>
          </p:cNvPr>
          <p:cNvSpPr txBox="1"/>
          <p:nvPr/>
        </p:nvSpPr>
        <p:spPr>
          <a:xfrm>
            <a:off x="1435395" y="3193263"/>
            <a:ext cx="20662605" cy="9683933"/>
          </a:xfrm>
          <a:prstGeom prst="rect">
            <a:avLst/>
          </a:prstGeom>
          <a:noFill/>
        </p:spPr>
        <p:txBody>
          <a:bodyPr wrap="square" rtlCol="0">
            <a:spAutoFit/>
          </a:bodyPr>
          <a:lstStyle/>
          <a:p>
            <a:pPr marL="571500" indent="-571500">
              <a:lnSpc>
                <a:spcPct val="150000"/>
              </a:lnSpc>
              <a:buFont typeface="Arial" panose="020B0604020202020204" pitchFamily="34" charset="0"/>
              <a:buChar char="•"/>
            </a:pPr>
            <a:r>
              <a:rPr lang="en-US" sz="4200" b="1" dirty="0">
                <a:solidFill>
                  <a:srgbClr val="18343B"/>
                </a:solidFill>
                <a:latin typeface="Open Sans" panose="020B0606030504020204" pitchFamily="34" charset="0"/>
                <a:ea typeface="Open Sans" panose="020B0606030504020204" pitchFamily="34" charset="0"/>
                <a:cs typeface="Open Sans" panose="020B0606030504020204" pitchFamily="34" charset="0"/>
              </a:rPr>
              <a:t>Unauthorized Access: </a:t>
            </a:r>
            <a:r>
              <a:rPr lang="en-US" sz="4200" dirty="0">
                <a:solidFill>
                  <a:srgbClr val="18343B"/>
                </a:solidFill>
                <a:latin typeface="Open Sans" panose="020B0606030504020204" pitchFamily="34" charset="0"/>
                <a:ea typeface="Open Sans" panose="020B0606030504020204" pitchFamily="34" charset="0"/>
                <a:cs typeface="Open Sans" panose="020B0606030504020204" pitchFamily="34" charset="0"/>
              </a:rPr>
              <a:t>use of someone else's personal information, such as name, social security number, or financial details.</a:t>
            </a:r>
          </a:p>
          <a:p>
            <a:pPr marL="571500" indent="-571500">
              <a:lnSpc>
                <a:spcPct val="150000"/>
              </a:lnSpc>
              <a:buFont typeface="Arial" panose="020B0604020202020204" pitchFamily="34" charset="0"/>
              <a:buChar char="•"/>
            </a:pPr>
            <a:endParaRPr lang="en-US" sz="4200" dirty="0">
              <a:solidFill>
                <a:srgbClr val="18343B"/>
              </a:solidFill>
              <a:latin typeface="Open Sans" panose="020B0606030504020204" pitchFamily="34" charset="0"/>
              <a:ea typeface="Open Sans" panose="020B0606030504020204" pitchFamily="34" charset="0"/>
              <a:cs typeface="Open Sans" panose="020B0606030504020204" pitchFamily="34" charset="0"/>
            </a:endParaRPr>
          </a:p>
          <a:p>
            <a:pPr marL="571500" indent="-571500">
              <a:lnSpc>
                <a:spcPct val="150000"/>
              </a:lnSpc>
              <a:buFont typeface="Arial" panose="020B0604020202020204" pitchFamily="34" charset="0"/>
              <a:buChar char="•"/>
            </a:pPr>
            <a:r>
              <a:rPr lang="en-US" sz="4200" b="1" dirty="0">
                <a:solidFill>
                  <a:srgbClr val="18343B"/>
                </a:solidFill>
                <a:latin typeface="Open Sans" panose="020B0606030504020204" pitchFamily="34" charset="0"/>
                <a:ea typeface="Open Sans" panose="020B0606030504020204" pitchFamily="34" charset="0"/>
                <a:cs typeface="Open Sans" panose="020B0606030504020204" pitchFamily="34" charset="0"/>
              </a:rPr>
              <a:t>Fraudulent Activities: </a:t>
            </a:r>
            <a:r>
              <a:rPr lang="en-US" sz="4200" dirty="0">
                <a:solidFill>
                  <a:srgbClr val="18343B"/>
                </a:solidFill>
                <a:latin typeface="Open Sans" panose="020B0606030504020204" pitchFamily="34" charset="0"/>
                <a:ea typeface="Open Sans" panose="020B0606030504020204" pitchFamily="34" charset="0"/>
                <a:cs typeface="Open Sans" panose="020B0606030504020204" pitchFamily="34" charset="0"/>
              </a:rPr>
              <a:t>perpetrators use stolen information for various fraudulent activities, including financial transactions, opening new accounts, or committing crimes, all while posing as the victim.</a:t>
            </a:r>
          </a:p>
          <a:p>
            <a:pPr marL="571500" indent="-571500">
              <a:lnSpc>
                <a:spcPct val="150000"/>
              </a:lnSpc>
              <a:buFont typeface="Arial" panose="020B0604020202020204" pitchFamily="34" charset="0"/>
              <a:buChar char="•"/>
            </a:pPr>
            <a:endParaRPr lang="en-US" sz="4200" dirty="0">
              <a:solidFill>
                <a:srgbClr val="18343B"/>
              </a:solidFill>
              <a:latin typeface="Open Sans" panose="020B0606030504020204" pitchFamily="34" charset="0"/>
              <a:ea typeface="Open Sans" panose="020B0606030504020204" pitchFamily="34" charset="0"/>
              <a:cs typeface="Open Sans" panose="020B0606030504020204" pitchFamily="34" charset="0"/>
            </a:endParaRPr>
          </a:p>
          <a:p>
            <a:pPr marL="571500" indent="-571500">
              <a:lnSpc>
                <a:spcPct val="150000"/>
              </a:lnSpc>
              <a:buFont typeface="Arial" panose="020B0604020202020204" pitchFamily="34" charset="0"/>
              <a:buChar char="•"/>
            </a:pPr>
            <a:r>
              <a:rPr lang="en-US" sz="4200" b="1" dirty="0">
                <a:solidFill>
                  <a:srgbClr val="18343B"/>
                </a:solidFill>
                <a:latin typeface="Open Sans" panose="020B0606030504020204" pitchFamily="34" charset="0"/>
                <a:ea typeface="Open Sans" panose="020B0606030504020204" pitchFamily="34" charset="0"/>
                <a:cs typeface="Open Sans" panose="020B0606030504020204" pitchFamily="34" charset="0"/>
              </a:rPr>
              <a:t>Compromised Identity: </a:t>
            </a:r>
            <a:r>
              <a:rPr lang="en-US" sz="4200" dirty="0">
                <a:solidFill>
                  <a:srgbClr val="18343B"/>
                </a:solidFill>
                <a:latin typeface="Open Sans" panose="020B0606030504020204" pitchFamily="34" charset="0"/>
                <a:ea typeface="Open Sans" panose="020B0606030504020204" pitchFamily="34" charset="0"/>
                <a:cs typeface="Open Sans" panose="020B0606030504020204" pitchFamily="34" charset="0"/>
              </a:rPr>
              <a:t>ultimately, identity theft results in the compromise of an individual's identity, leading to potential financial loss, damage to reputation, and the need for extensive efforts to rectify the situation.</a:t>
            </a:r>
          </a:p>
        </p:txBody>
      </p:sp>
    </p:spTree>
    <p:extLst>
      <p:ext uri="{BB962C8B-B14F-4D97-AF65-F5344CB8AC3E}">
        <p14:creationId xmlns:p14="http://schemas.microsoft.com/office/powerpoint/2010/main" val="64768014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9AD7E0D-6BFE-B145-8976-8D9DFDE73E08}"/>
              </a:ext>
            </a:extLst>
          </p:cNvPr>
          <p:cNvPicPr>
            <a:picLocks noChangeAspect="1"/>
          </p:cNvPicPr>
          <p:nvPr/>
        </p:nvPicPr>
        <p:blipFill>
          <a:blip r:embed="rId3"/>
          <a:stretch>
            <a:fillRect/>
          </a:stretch>
        </p:blipFill>
        <p:spPr>
          <a:xfrm>
            <a:off x="1792943" y="0"/>
            <a:ext cx="22591058" cy="13716000"/>
          </a:xfrm>
          <a:prstGeom prst="rect">
            <a:avLst/>
          </a:prstGeom>
        </p:spPr>
      </p:pic>
      <p:sp>
        <p:nvSpPr>
          <p:cNvPr id="4" name="Rectangle 3">
            <a:extLst>
              <a:ext uri="{FF2B5EF4-FFF2-40B4-BE49-F238E27FC236}">
                <a16:creationId xmlns:a16="http://schemas.microsoft.com/office/drawing/2014/main" id="{A18691FC-2E97-3142-AD4A-6EE13F014777}"/>
              </a:ext>
            </a:extLst>
          </p:cNvPr>
          <p:cNvSpPr/>
          <p:nvPr/>
        </p:nvSpPr>
        <p:spPr>
          <a:xfrm>
            <a:off x="1435394" y="2156637"/>
            <a:ext cx="19595806" cy="529173"/>
          </a:xfrm>
          <a:prstGeom prst="rect">
            <a:avLst/>
          </a:prstGeom>
          <a:solidFill>
            <a:srgbClr val="DCEA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BE979E7-29C9-0F4F-B927-EB28C7CD1C05}"/>
              </a:ext>
            </a:extLst>
          </p:cNvPr>
          <p:cNvSpPr txBox="1"/>
          <p:nvPr/>
        </p:nvSpPr>
        <p:spPr>
          <a:xfrm>
            <a:off x="1447799" y="1528227"/>
            <a:ext cx="21143257" cy="1138773"/>
          </a:xfrm>
          <a:prstGeom prst="rect">
            <a:avLst/>
          </a:prstGeom>
          <a:noFill/>
        </p:spPr>
        <p:txBody>
          <a:bodyPr wrap="square" rtlCol="0">
            <a:spAutoFit/>
          </a:bodyPr>
          <a:lstStyle/>
          <a:p>
            <a:r>
              <a:rPr lang="en-US" sz="6800" b="1" dirty="0">
                <a:solidFill>
                  <a:srgbClr val="1A363E"/>
                </a:solidFill>
                <a:latin typeface="Open Sans" panose="020B0606030504020204" pitchFamily="34" charset="0"/>
                <a:ea typeface="Open Sans" panose="020B0606030504020204" pitchFamily="34" charset="0"/>
                <a:cs typeface="Open Sans" panose="020B0606030504020204" pitchFamily="34" charset="0"/>
              </a:rPr>
              <a:t>Suspect fraud or identity theft – what to do?</a:t>
            </a:r>
          </a:p>
        </p:txBody>
      </p:sp>
      <p:sp>
        <p:nvSpPr>
          <p:cNvPr id="5" name="TextBox 4">
            <a:extLst>
              <a:ext uri="{FF2B5EF4-FFF2-40B4-BE49-F238E27FC236}">
                <a16:creationId xmlns:a16="http://schemas.microsoft.com/office/drawing/2014/main" id="{3E4B176C-3D74-8E44-A830-4718888875E5}"/>
              </a:ext>
            </a:extLst>
          </p:cNvPr>
          <p:cNvSpPr txBox="1"/>
          <p:nvPr/>
        </p:nvSpPr>
        <p:spPr>
          <a:xfrm>
            <a:off x="1435395" y="3193263"/>
            <a:ext cx="20662605" cy="9125062"/>
          </a:xfrm>
          <a:prstGeom prst="rect">
            <a:avLst/>
          </a:prstGeom>
          <a:noFill/>
        </p:spPr>
        <p:txBody>
          <a:bodyPr wrap="square" rtlCol="0">
            <a:spAutoFit/>
          </a:bodyPr>
          <a:lstStyle/>
          <a:p>
            <a:pPr marL="571500" indent="-571500">
              <a:lnSpc>
                <a:spcPct val="150000"/>
              </a:lnSpc>
              <a:buFont typeface="Arial" panose="020B0604020202020204" pitchFamily="34" charset="0"/>
              <a:buChar char="•"/>
            </a:pPr>
            <a:r>
              <a:rPr lang="en-US" sz="4400" i="0" dirty="0">
                <a:effectLst/>
                <a:latin typeface="Open Sans" panose="020B0606030504020204" pitchFamily="34" charset="0"/>
                <a:ea typeface="Open Sans" panose="020B0606030504020204" pitchFamily="34" charset="0"/>
                <a:cs typeface="Open Sans" panose="020B0606030504020204" pitchFamily="34" charset="0"/>
              </a:rPr>
              <a:t>Contact Your Financial Institutions</a:t>
            </a:r>
          </a:p>
          <a:p>
            <a:pPr marL="571500" indent="-571500">
              <a:lnSpc>
                <a:spcPct val="150000"/>
              </a:lnSpc>
              <a:buFont typeface="Arial" panose="020B0604020202020204" pitchFamily="34" charset="0"/>
              <a:buChar char="•"/>
            </a:pPr>
            <a:r>
              <a:rPr lang="en-US" sz="4400" i="0" dirty="0">
                <a:effectLst/>
                <a:latin typeface="Open Sans" panose="020B0606030504020204" pitchFamily="34" charset="0"/>
                <a:ea typeface="Open Sans" panose="020B0606030504020204" pitchFamily="34" charset="0"/>
                <a:cs typeface="Open Sans" panose="020B0606030504020204" pitchFamily="34" charset="0"/>
              </a:rPr>
              <a:t>File a Police Report</a:t>
            </a:r>
          </a:p>
          <a:p>
            <a:pPr marL="571500" indent="-571500">
              <a:lnSpc>
                <a:spcPct val="150000"/>
              </a:lnSpc>
              <a:buFont typeface="Arial" panose="020B0604020202020204" pitchFamily="34" charset="0"/>
              <a:buChar char="•"/>
            </a:pPr>
            <a:r>
              <a:rPr lang="en-US" sz="4400" i="0" dirty="0">
                <a:effectLst/>
                <a:latin typeface="Open Sans" panose="020B0606030504020204" pitchFamily="34" charset="0"/>
                <a:ea typeface="Open Sans" panose="020B0606030504020204" pitchFamily="34" charset="0"/>
                <a:cs typeface="Open Sans" panose="020B0606030504020204" pitchFamily="34" charset="0"/>
              </a:rPr>
              <a:t>Contact the Credit Bureaus</a:t>
            </a:r>
          </a:p>
          <a:p>
            <a:pPr marL="571500" indent="-571500">
              <a:lnSpc>
                <a:spcPct val="150000"/>
              </a:lnSpc>
              <a:buFont typeface="Arial" panose="020B0604020202020204" pitchFamily="34" charset="0"/>
              <a:buChar char="•"/>
            </a:pPr>
            <a:r>
              <a:rPr lang="en-US" sz="4400" i="0" dirty="0">
                <a:effectLst/>
                <a:latin typeface="Open Sans" panose="020B0606030504020204" pitchFamily="34" charset="0"/>
                <a:ea typeface="Open Sans" panose="020B0606030504020204" pitchFamily="34" charset="0"/>
                <a:cs typeface="Open Sans" panose="020B0606030504020204" pitchFamily="34" charset="0"/>
              </a:rPr>
              <a:t>Review Your Credit Reports</a:t>
            </a:r>
          </a:p>
          <a:p>
            <a:pPr marL="571500" indent="-571500">
              <a:lnSpc>
                <a:spcPct val="150000"/>
              </a:lnSpc>
              <a:buFont typeface="Arial" panose="020B0604020202020204" pitchFamily="34" charset="0"/>
              <a:buChar char="•"/>
            </a:pPr>
            <a:r>
              <a:rPr lang="en-US" sz="4400" i="0" dirty="0">
                <a:effectLst/>
                <a:latin typeface="Open Sans" panose="020B0606030504020204" pitchFamily="34" charset="0"/>
                <a:ea typeface="Open Sans" panose="020B0606030504020204" pitchFamily="34" charset="0"/>
                <a:cs typeface="Open Sans" panose="020B0606030504020204" pitchFamily="34" charset="0"/>
              </a:rPr>
              <a:t>Dispute Unauthorized Transactions</a:t>
            </a:r>
          </a:p>
          <a:p>
            <a:pPr marL="571500" indent="-571500">
              <a:lnSpc>
                <a:spcPct val="150000"/>
              </a:lnSpc>
              <a:buFont typeface="Arial" panose="020B0604020202020204" pitchFamily="34" charset="0"/>
              <a:buChar char="•"/>
            </a:pPr>
            <a:r>
              <a:rPr lang="en-US" sz="4400" i="0" dirty="0">
                <a:effectLst/>
                <a:latin typeface="Open Sans" panose="020B0606030504020204" pitchFamily="34" charset="0"/>
                <a:ea typeface="Open Sans" panose="020B0606030504020204" pitchFamily="34" charset="0"/>
                <a:cs typeface="Open Sans" panose="020B0606030504020204" pitchFamily="34" charset="0"/>
              </a:rPr>
              <a:t>Notify Other Relevant Parties</a:t>
            </a:r>
          </a:p>
          <a:p>
            <a:pPr marL="571500" indent="-571500">
              <a:lnSpc>
                <a:spcPct val="150000"/>
              </a:lnSpc>
              <a:buFont typeface="Arial" panose="020B0604020202020204" pitchFamily="34" charset="0"/>
              <a:buChar char="•"/>
            </a:pPr>
            <a:r>
              <a:rPr lang="en-US" sz="4400" i="0" dirty="0">
                <a:effectLst/>
                <a:latin typeface="Open Sans" panose="020B0606030504020204" pitchFamily="34" charset="0"/>
                <a:ea typeface="Open Sans" panose="020B0606030504020204" pitchFamily="34" charset="0"/>
                <a:cs typeface="Open Sans" panose="020B0606030504020204" pitchFamily="34" charset="0"/>
              </a:rPr>
              <a:t>Monitor Your Accounts</a:t>
            </a:r>
          </a:p>
          <a:p>
            <a:pPr marL="571500" indent="-571500">
              <a:lnSpc>
                <a:spcPct val="150000"/>
              </a:lnSpc>
              <a:buFont typeface="Arial" panose="020B0604020202020204" pitchFamily="34" charset="0"/>
              <a:buChar char="•"/>
            </a:pPr>
            <a:r>
              <a:rPr lang="en-US" sz="4400" i="0" dirty="0">
                <a:effectLst/>
                <a:latin typeface="Open Sans" panose="020B0606030504020204" pitchFamily="34" charset="0"/>
                <a:ea typeface="Open Sans" panose="020B0606030504020204" pitchFamily="34" charset="0"/>
                <a:cs typeface="Open Sans" panose="020B0606030504020204" pitchFamily="34" charset="0"/>
              </a:rPr>
              <a:t>Update Passwords and Security Measures</a:t>
            </a:r>
          </a:p>
          <a:p>
            <a:pPr marL="571500" indent="-571500">
              <a:lnSpc>
                <a:spcPct val="150000"/>
              </a:lnSpc>
              <a:buFont typeface="Arial" panose="020B0604020202020204" pitchFamily="34" charset="0"/>
              <a:buChar char="•"/>
            </a:pPr>
            <a:r>
              <a:rPr lang="en-US" sz="4400" dirty="0">
                <a:solidFill>
                  <a:srgbClr val="18343B"/>
                </a:solidFill>
                <a:latin typeface="Open Sans" panose="020B0606030504020204" pitchFamily="34" charset="0"/>
                <a:ea typeface="Open Sans" panose="020B0606030504020204" pitchFamily="34" charset="0"/>
                <a:cs typeface="Open Sans" panose="020B0606030504020204" pitchFamily="34" charset="0"/>
              </a:rPr>
              <a:t>Stay Informed</a:t>
            </a:r>
          </a:p>
        </p:txBody>
      </p:sp>
    </p:spTree>
    <p:extLst>
      <p:ext uri="{BB962C8B-B14F-4D97-AF65-F5344CB8AC3E}">
        <p14:creationId xmlns:p14="http://schemas.microsoft.com/office/powerpoint/2010/main" val="9757658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9455B9-6CA2-9ECA-5DE9-8DA5A7DCDB28}"/>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60B0221A-6C60-6892-4F75-92A00177774A}"/>
              </a:ext>
            </a:extLst>
          </p:cNvPr>
          <p:cNvSpPr/>
          <p:nvPr/>
        </p:nvSpPr>
        <p:spPr>
          <a:xfrm>
            <a:off x="0" y="0"/>
            <a:ext cx="24384000" cy="13716000"/>
          </a:xfrm>
          <a:prstGeom prst="rect">
            <a:avLst/>
          </a:prstGeom>
          <a:solidFill>
            <a:srgbClr val="1A3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80F4C66-E4D8-53FE-FAFD-8D58777DA952}"/>
              </a:ext>
            </a:extLst>
          </p:cNvPr>
          <p:cNvSpPr/>
          <p:nvPr/>
        </p:nvSpPr>
        <p:spPr>
          <a:xfrm>
            <a:off x="8610600" y="6858000"/>
            <a:ext cx="7239000" cy="700683"/>
          </a:xfrm>
          <a:prstGeom prst="rect">
            <a:avLst/>
          </a:prstGeom>
          <a:solidFill>
            <a:srgbClr val="4E92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A377F16-ADC3-BBC0-9E65-F33D6FBCAB5C}"/>
              </a:ext>
            </a:extLst>
          </p:cNvPr>
          <p:cNvSpPr txBox="1"/>
          <p:nvPr/>
        </p:nvSpPr>
        <p:spPr>
          <a:xfrm>
            <a:off x="0" y="5943600"/>
            <a:ext cx="24384000" cy="1538883"/>
          </a:xfrm>
          <a:prstGeom prst="rect">
            <a:avLst/>
          </a:prstGeom>
          <a:noFill/>
        </p:spPr>
        <p:txBody>
          <a:bodyPr wrap="square" rtlCol="0">
            <a:spAutoFit/>
          </a:bodyPr>
          <a:lstStyle/>
          <a:p>
            <a:pPr algn="ctr"/>
            <a:r>
              <a:rPr lang="en-US" sz="9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Questions?</a:t>
            </a:r>
          </a:p>
        </p:txBody>
      </p:sp>
      <p:pic>
        <p:nvPicPr>
          <p:cNvPr id="6" name="Picture 5">
            <a:extLst>
              <a:ext uri="{FF2B5EF4-FFF2-40B4-BE49-F238E27FC236}">
                <a16:creationId xmlns:a16="http://schemas.microsoft.com/office/drawing/2014/main" id="{BB1BB628-D8CE-B952-BFEB-1FC5C2F96222}"/>
              </a:ext>
            </a:extLst>
          </p:cNvPr>
          <p:cNvPicPr>
            <a:picLocks noChangeAspect="1"/>
          </p:cNvPicPr>
          <p:nvPr/>
        </p:nvPicPr>
        <p:blipFill>
          <a:blip r:embed="rId3"/>
          <a:stretch>
            <a:fillRect/>
          </a:stretch>
        </p:blipFill>
        <p:spPr>
          <a:xfrm>
            <a:off x="8264314" y="5638800"/>
            <a:ext cx="803486" cy="990599"/>
          </a:xfrm>
          <a:prstGeom prst="rect">
            <a:avLst/>
          </a:prstGeom>
        </p:spPr>
      </p:pic>
    </p:spTree>
    <p:extLst>
      <p:ext uri="{BB962C8B-B14F-4D97-AF65-F5344CB8AC3E}">
        <p14:creationId xmlns:p14="http://schemas.microsoft.com/office/powerpoint/2010/main" val="221905481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CE29B3-3A1C-1C6E-FA66-14AC4BD582BC}"/>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09FB9C29-A8FB-30A7-F6F6-DCE38D0AABC2}"/>
              </a:ext>
            </a:extLst>
          </p:cNvPr>
          <p:cNvSpPr/>
          <p:nvPr/>
        </p:nvSpPr>
        <p:spPr>
          <a:xfrm>
            <a:off x="0" y="0"/>
            <a:ext cx="24384000" cy="13716000"/>
          </a:xfrm>
          <a:prstGeom prst="rect">
            <a:avLst/>
          </a:prstGeom>
          <a:solidFill>
            <a:srgbClr val="1A3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5BFE788-835F-D737-1E2B-BF3077ADB6C7}"/>
              </a:ext>
            </a:extLst>
          </p:cNvPr>
          <p:cNvSpPr/>
          <p:nvPr/>
        </p:nvSpPr>
        <p:spPr>
          <a:xfrm>
            <a:off x="8763000" y="6858000"/>
            <a:ext cx="7010400" cy="762000"/>
          </a:xfrm>
          <a:prstGeom prst="rect">
            <a:avLst/>
          </a:prstGeom>
          <a:solidFill>
            <a:srgbClr val="4E92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6CB029B-68A2-36A8-50FD-1A9387F52DA1}"/>
              </a:ext>
            </a:extLst>
          </p:cNvPr>
          <p:cNvSpPr txBox="1"/>
          <p:nvPr/>
        </p:nvSpPr>
        <p:spPr>
          <a:xfrm>
            <a:off x="0" y="6019800"/>
            <a:ext cx="24384000" cy="1538883"/>
          </a:xfrm>
          <a:prstGeom prst="rect">
            <a:avLst/>
          </a:prstGeom>
          <a:noFill/>
        </p:spPr>
        <p:txBody>
          <a:bodyPr wrap="square" rtlCol="0">
            <a:spAutoFit/>
          </a:bodyPr>
          <a:lstStyle/>
          <a:p>
            <a:pPr algn="ctr"/>
            <a:r>
              <a:rPr lang="en-US" sz="9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Thank You</a:t>
            </a:r>
          </a:p>
        </p:txBody>
      </p:sp>
      <p:pic>
        <p:nvPicPr>
          <p:cNvPr id="6" name="Picture 5">
            <a:extLst>
              <a:ext uri="{FF2B5EF4-FFF2-40B4-BE49-F238E27FC236}">
                <a16:creationId xmlns:a16="http://schemas.microsoft.com/office/drawing/2014/main" id="{BBB767A1-A27B-C86E-2003-D4AFAB363F40}"/>
              </a:ext>
            </a:extLst>
          </p:cNvPr>
          <p:cNvPicPr>
            <a:picLocks noChangeAspect="1"/>
          </p:cNvPicPr>
          <p:nvPr/>
        </p:nvPicPr>
        <p:blipFill>
          <a:blip r:embed="rId3"/>
          <a:stretch>
            <a:fillRect/>
          </a:stretch>
        </p:blipFill>
        <p:spPr>
          <a:xfrm>
            <a:off x="8264314" y="5638800"/>
            <a:ext cx="803486" cy="990599"/>
          </a:xfrm>
          <a:prstGeom prst="rect">
            <a:avLst/>
          </a:prstGeom>
        </p:spPr>
      </p:pic>
    </p:spTree>
    <p:extLst>
      <p:ext uri="{BB962C8B-B14F-4D97-AF65-F5344CB8AC3E}">
        <p14:creationId xmlns:p14="http://schemas.microsoft.com/office/powerpoint/2010/main" val="71636959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name="Slide 34">
    <p:spTree>
      <p:nvGrpSpPr>
        <p:cNvPr id="1" name=""/>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id="{31FCEDFE-E1A2-A74B-ACB3-FE193A3D61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295400"/>
            <a:ext cx="14018792" cy="4871530"/>
          </a:xfrm>
          <a:prstGeom prst="rect">
            <a:avLst/>
          </a:prstGeom>
        </p:spPr>
      </p:pic>
      <p:sp>
        <p:nvSpPr>
          <p:cNvPr id="2" name="TextBox 1">
            <a:extLst>
              <a:ext uri="{FF2B5EF4-FFF2-40B4-BE49-F238E27FC236}">
                <a16:creationId xmlns:a16="http://schemas.microsoft.com/office/drawing/2014/main" id="{953D6DA6-86E0-D263-DAA7-309CA547A2B7}"/>
              </a:ext>
            </a:extLst>
          </p:cNvPr>
          <p:cNvSpPr txBox="1"/>
          <p:nvPr/>
        </p:nvSpPr>
        <p:spPr>
          <a:xfrm>
            <a:off x="2133600" y="7924800"/>
            <a:ext cx="20662605" cy="4277581"/>
          </a:xfrm>
          <a:prstGeom prst="rect">
            <a:avLst/>
          </a:prstGeom>
          <a:noFill/>
        </p:spPr>
        <p:txBody>
          <a:bodyPr wrap="square" rtlCol="0">
            <a:spAutoFit/>
          </a:bodyPr>
          <a:lstStyle/>
          <a:p>
            <a:pPr algn="ctr">
              <a:lnSpc>
                <a:spcPct val="150000"/>
              </a:lnSpc>
            </a:pPr>
            <a:r>
              <a:rPr lang="en-US" sz="5400" b="1" dirty="0">
                <a:solidFill>
                  <a:srgbClr val="1A363E"/>
                </a:solidFill>
                <a:latin typeface="Open Sans" panose="020B0606030504020204" pitchFamily="34" charset="0"/>
                <a:ea typeface="Open Sans" panose="020B0606030504020204" pitchFamily="34" charset="0"/>
                <a:cs typeface="Open Sans" panose="020B0606030504020204" pitchFamily="34" charset="0"/>
              </a:rPr>
              <a:t>524 South Main Street, Middletown </a:t>
            </a:r>
          </a:p>
          <a:p>
            <a:pPr algn="ctr">
              <a:lnSpc>
                <a:spcPct val="150000"/>
              </a:lnSpc>
            </a:pPr>
            <a:r>
              <a:rPr lang="en-US" sz="4400" i="1" dirty="0">
                <a:solidFill>
                  <a:srgbClr val="1A363E"/>
                </a:solidFill>
                <a:latin typeface="Open Sans" panose="020B0606030504020204" pitchFamily="34" charset="0"/>
                <a:ea typeface="Open Sans" panose="020B0606030504020204" pitchFamily="34" charset="0"/>
                <a:cs typeface="Open Sans" panose="020B0606030504020204" pitchFamily="34" charset="0"/>
              </a:rPr>
              <a:t>(between Subway &amp; McDonalds)</a:t>
            </a:r>
          </a:p>
          <a:p>
            <a:pPr algn="ctr">
              <a:lnSpc>
                <a:spcPct val="150000"/>
              </a:lnSpc>
            </a:pPr>
            <a:endParaRPr lang="en-US" sz="4400" i="0" dirty="0">
              <a:solidFill>
                <a:srgbClr val="1A363E"/>
              </a:solidFill>
              <a:effectLst/>
              <a:latin typeface="Open Sans" panose="020B0606030504020204" pitchFamily="34" charset="0"/>
              <a:ea typeface="Open Sans" panose="020B0606030504020204" pitchFamily="34" charset="0"/>
              <a:cs typeface="Open Sans" panose="020B0606030504020204" pitchFamily="34" charset="0"/>
            </a:endParaRPr>
          </a:p>
          <a:p>
            <a:pPr algn="ctr">
              <a:lnSpc>
                <a:spcPct val="150000"/>
              </a:lnSpc>
            </a:pPr>
            <a:r>
              <a:rPr lang="en-US" sz="4400" b="1" dirty="0">
                <a:solidFill>
                  <a:srgbClr val="1A363E"/>
                </a:solidFill>
                <a:latin typeface="Open Sans" panose="020B0606030504020204" pitchFamily="34" charset="0"/>
                <a:ea typeface="Open Sans" panose="020B0606030504020204" pitchFamily="34" charset="0"/>
                <a:cs typeface="Open Sans" panose="020B0606030504020204" pitchFamily="34" charset="0"/>
              </a:rPr>
              <a:t>www.seasonsfcu.org</a:t>
            </a:r>
            <a:endParaRPr lang="en-US" sz="4400" b="1" i="0" dirty="0">
              <a:solidFill>
                <a:srgbClr val="1A363E"/>
              </a:solidFill>
              <a:effectLst/>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EF5A14A-C259-374A-9503-FEA881504093}"/>
              </a:ext>
            </a:extLst>
          </p:cNvPr>
          <p:cNvPicPr>
            <a:picLocks noChangeAspect="1"/>
          </p:cNvPicPr>
          <p:nvPr/>
        </p:nvPicPr>
        <p:blipFill>
          <a:blip r:embed="rId3"/>
          <a:stretch>
            <a:fillRect/>
          </a:stretch>
        </p:blipFill>
        <p:spPr>
          <a:xfrm>
            <a:off x="1792943" y="0"/>
            <a:ext cx="22591058" cy="13716000"/>
          </a:xfrm>
          <a:prstGeom prst="rect">
            <a:avLst/>
          </a:prstGeom>
        </p:spPr>
      </p:pic>
      <p:sp>
        <p:nvSpPr>
          <p:cNvPr id="4" name="Rectangle 3">
            <a:extLst>
              <a:ext uri="{FF2B5EF4-FFF2-40B4-BE49-F238E27FC236}">
                <a16:creationId xmlns:a16="http://schemas.microsoft.com/office/drawing/2014/main" id="{A18691FC-2E97-3142-AD4A-6EE13F014777}"/>
              </a:ext>
            </a:extLst>
          </p:cNvPr>
          <p:cNvSpPr/>
          <p:nvPr/>
        </p:nvSpPr>
        <p:spPr>
          <a:xfrm>
            <a:off x="1435394" y="2156637"/>
            <a:ext cx="13118806" cy="529173"/>
          </a:xfrm>
          <a:prstGeom prst="rect">
            <a:avLst/>
          </a:prstGeom>
          <a:solidFill>
            <a:srgbClr val="DCEA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BE979E7-29C9-0F4F-B927-EB28C7CD1C05}"/>
              </a:ext>
            </a:extLst>
          </p:cNvPr>
          <p:cNvSpPr txBox="1"/>
          <p:nvPr/>
        </p:nvSpPr>
        <p:spPr>
          <a:xfrm>
            <a:off x="1447800" y="1528227"/>
            <a:ext cx="14554200" cy="1138773"/>
          </a:xfrm>
          <a:prstGeom prst="rect">
            <a:avLst/>
          </a:prstGeom>
          <a:noFill/>
        </p:spPr>
        <p:txBody>
          <a:bodyPr wrap="square" rtlCol="0">
            <a:spAutoFit/>
          </a:bodyPr>
          <a:lstStyle/>
          <a:p>
            <a:r>
              <a:rPr lang="en-US" sz="6800" b="1" dirty="0">
                <a:solidFill>
                  <a:srgbClr val="1A363E"/>
                </a:solidFill>
                <a:latin typeface="Open Sans" panose="020B0606030504020204" pitchFamily="34" charset="0"/>
                <a:ea typeface="Open Sans" panose="020B0606030504020204" pitchFamily="34" charset="0"/>
                <a:cs typeface="Open Sans" panose="020B0606030504020204" pitchFamily="34" charset="0"/>
              </a:rPr>
              <a:t>Seasons Federal Credit Union</a:t>
            </a:r>
          </a:p>
        </p:txBody>
      </p:sp>
      <p:sp>
        <p:nvSpPr>
          <p:cNvPr id="5" name="TextBox 4">
            <a:extLst>
              <a:ext uri="{FF2B5EF4-FFF2-40B4-BE49-F238E27FC236}">
                <a16:creationId xmlns:a16="http://schemas.microsoft.com/office/drawing/2014/main" id="{3E4B176C-3D74-8E44-A830-4718888875E5}"/>
              </a:ext>
            </a:extLst>
          </p:cNvPr>
          <p:cNvSpPr txBox="1"/>
          <p:nvPr/>
        </p:nvSpPr>
        <p:spPr>
          <a:xfrm>
            <a:off x="1421217" y="3048000"/>
            <a:ext cx="20905383" cy="9248173"/>
          </a:xfrm>
          <a:prstGeom prst="rect">
            <a:avLst/>
          </a:prstGeom>
          <a:noFill/>
        </p:spPr>
        <p:txBody>
          <a:bodyPr wrap="square" rtlCol="0">
            <a:spAutoFit/>
          </a:bodyPr>
          <a:lstStyle/>
          <a:p>
            <a:pPr marL="566928" indent="-571500">
              <a:lnSpc>
                <a:spcPct val="150000"/>
              </a:lnSpc>
              <a:spcAft>
                <a:spcPts val="4200"/>
              </a:spcAft>
              <a:buFont typeface="Arial" panose="020B0604020202020204" pitchFamily="34" charset="0"/>
              <a:buChar char="•"/>
            </a:pPr>
            <a:r>
              <a:rPr lang="en-US" sz="4400" dirty="0">
                <a:solidFill>
                  <a:srgbClr val="18343B"/>
                </a:solidFill>
                <a:latin typeface="Open Sans" panose="020B0606030504020204" pitchFamily="34" charset="0"/>
                <a:ea typeface="Open Sans" panose="020B0606030504020204" pitchFamily="34" charset="0"/>
                <a:cs typeface="Open Sans" panose="020B0606030504020204" pitchFamily="34" charset="0"/>
              </a:rPr>
              <a:t>Credit Union began in 1935 as the Northern Middlesex School Employees CU</a:t>
            </a:r>
          </a:p>
          <a:p>
            <a:pPr marL="566928" indent="-571500">
              <a:lnSpc>
                <a:spcPct val="150000"/>
              </a:lnSpc>
              <a:spcAft>
                <a:spcPts val="4200"/>
              </a:spcAft>
              <a:buFont typeface="Arial" panose="020B0604020202020204" pitchFamily="34" charset="0"/>
              <a:buChar char="•"/>
            </a:pPr>
            <a:r>
              <a:rPr lang="en-US" sz="4400" dirty="0">
                <a:solidFill>
                  <a:srgbClr val="18343B"/>
                </a:solidFill>
                <a:latin typeface="Open Sans" panose="020B0606030504020204" pitchFamily="34" charset="0"/>
                <a:ea typeface="Open Sans" panose="020B0606030504020204" pitchFamily="34" charset="0"/>
                <a:cs typeface="Open Sans" panose="020B0606030504020204" pitchFamily="34" charset="0"/>
              </a:rPr>
              <a:t>Changed our name in 2006 to Seasons Federal Credit Union</a:t>
            </a:r>
          </a:p>
          <a:p>
            <a:pPr marL="566928" indent="-571500">
              <a:lnSpc>
                <a:spcPct val="150000"/>
              </a:lnSpc>
              <a:spcAft>
                <a:spcPts val="4200"/>
              </a:spcAft>
              <a:buFont typeface="Arial" panose="020B0604020202020204" pitchFamily="34" charset="0"/>
              <a:buChar char="•"/>
            </a:pPr>
            <a:r>
              <a:rPr lang="en-US" sz="4400" dirty="0">
                <a:solidFill>
                  <a:srgbClr val="18343B"/>
                </a:solidFill>
                <a:latin typeface="Open Sans" panose="020B0606030504020204" pitchFamily="34" charset="0"/>
                <a:ea typeface="Open Sans" panose="020B0606030504020204" pitchFamily="34" charset="0"/>
                <a:cs typeface="Open Sans" panose="020B0606030504020204" pitchFamily="34" charset="0"/>
              </a:rPr>
              <a:t>Have around 16,000 members and branches in Middletown &amp; Meriden</a:t>
            </a:r>
          </a:p>
          <a:p>
            <a:pPr marL="566928" indent="-571500">
              <a:lnSpc>
                <a:spcPct val="150000"/>
              </a:lnSpc>
              <a:spcAft>
                <a:spcPts val="4200"/>
              </a:spcAft>
              <a:buFont typeface="Arial" panose="020B0604020202020204" pitchFamily="34" charset="0"/>
              <a:buChar char="•"/>
            </a:pPr>
            <a:r>
              <a:rPr lang="en-US" sz="4400" dirty="0">
                <a:solidFill>
                  <a:srgbClr val="18343B"/>
                </a:solidFill>
                <a:latin typeface="Open Sans" panose="020B0606030504020204" pitchFamily="34" charset="0"/>
                <a:ea typeface="Open Sans" panose="020B0606030504020204" pitchFamily="34" charset="0"/>
                <a:cs typeface="Open Sans" panose="020B0606030504020204" pitchFamily="34" charset="0"/>
              </a:rPr>
              <a:t>Field of Membership serves those within Middlesex County and nine towns in New Haven County</a:t>
            </a:r>
          </a:p>
          <a:p>
            <a:pPr marL="566928" indent="-571500">
              <a:lnSpc>
                <a:spcPct val="150000"/>
              </a:lnSpc>
              <a:spcAft>
                <a:spcPts val="4200"/>
              </a:spcAft>
              <a:buFont typeface="Arial" panose="020B0604020202020204" pitchFamily="34" charset="0"/>
              <a:buChar char="•"/>
            </a:pPr>
            <a:r>
              <a:rPr lang="en-US" sz="4400" dirty="0">
                <a:solidFill>
                  <a:srgbClr val="18343B"/>
                </a:solidFill>
                <a:latin typeface="Open Sans" panose="020B0606030504020204" pitchFamily="34" charset="0"/>
                <a:ea typeface="Open Sans" panose="020B0606030504020204" pitchFamily="34" charset="0"/>
                <a:cs typeface="Open Sans" panose="020B0606030504020204" pitchFamily="34" charset="0"/>
              </a:rPr>
              <a:t>We offer everything from checking &amp; savings accounts, loans, investments, online technology, and </a:t>
            </a:r>
            <a:r>
              <a:rPr lang="en-US" sz="4400" b="1" dirty="0">
                <a:solidFill>
                  <a:srgbClr val="18343B"/>
                </a:solidFill>
                <a:latin typeface="Open Sans" panose="020B0606030504020204" pitchFamily="34" charset="0"/>
                <a:ea typeface="Open Sans" panose="020B0606030504020204" pitchFamily="34" charset="0"/>
                <a:cs typeface="Open Sans" panose="020B0606030504020204" pitchFamily="34" charset="0"/>
              </a:rPr>
              <a:t>Interactive Teller Machines (ITMs)</a:t>
            </a:r>
          </a:p>
        </p:txBody>
      </p:sp>
    </p:spTree>
    <p:extLst>
      <p:ext uri="{BB962C8B-B14F-4D97-AF65-F5344CB8AC3E}">
        <p14:creationId xmlns:p14="http://schemas.microsoft.com/office/powerpoint/2010/main" val="1256430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224E3B-5565-3AF4-E4DC-F70BF9F4D217}"/>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44082D06-2502-9BBC-5696-5CDC3935196C}"/>
              </a:ext>
            </a:extLst>
          </p:cNvPr>
          <p:cNvSpPr/>
          <p:nvPr/>
        </p:nvSpPr>
        <p:spPr>
          <a:xfrm>
            <a:off x="0" y="0"/>
            <a:ext cx="24384000" cy="13716000"/>
          </a:xfrm>
          <a:prstGeom prst="rect">
            <a:avLst/>
          </a:prstGeom>
          <a:solidFill>
            <a:srgbClr val="1A3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28FD1A8-A4B8-DE57-6034-8B4339F066D9}"/>
              </a:ext>
            </a:extLst>
          </p:cNvPr>
          <p:cNvSpPr/>
          <p:nvPr/>
        </p:nvSpPr>
        <p:spPr>
          <a:xfrm>
            <a:off x="5867400" y="7143928"/>
            <a:ext cx="12649200" cy="762000"/>
          </a:xfrm>
          <a:prstGeom prst="rect">
            <a:avLst/>
          </a:prstGeom>
          <a:solidFill>
            <a:srgbClr val="4E92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D822559-AB33-6AC8-73F6-89AEA1EEFD06}"/>
              </a:ext>
            </a:extLst>
          </p:cNvPr>
          <p:cNvSpPr txBox="1"/>
          <p:nvPr/>
        </p:nvSpPr>
        <p:spPr>
          <a:xfrm>
            <a:off x="28575" y="6309894"/>
            <a:ext cx="24384000" cy="1538883"/>
          </a:xfrm>
          <a:prstGeom prst="rect">
            <a:avLst/>
          </a:prstGeom>
          <a:noFill/>
        </p:spPr>
        <p:txBody>
          <a:bodyPr wrap="square" rtlCol="0">
            <a:spAutoFit/>
          </a:bodyPr>
          <a:lstStyle/>
          <a:p>
            <a:pPr algn="ctr"/>
            <a:r>
              <a:rPr lang="en-US" sz="9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Opening an Account </a:t>
            </a:r>
          </a:p>
        </p:txBody>
      </p:sp>
      <p:pic>
        <p:nvPicPr>
          <p:cNvPr id="6" name="Picture 5">
            <a:extLst>
              <a:ext uri="{FF2B5EF4-FFF2-40B4-BE49-F238E27FC236}">
                <a16:creationId xmlns:a16="http://schemas.microsoft.com/office/drawing/2014/main" id="{B88853B9-98EE-FC55-645E-C2A4B221B75F}"/>
              </a:ext>
            </a:extLst>
          </p:cNvPr>
          <p:cNvPicPr>
            <a:picLocks noChangeAspect="1"/>
          </p:cNvPicPr>
          <p:nvPr/>
        </p:nvPicPr>
        <p:blipFill>
          <a:blip r:embed="rId3"/>
          <a:stretch>
            <a:fillRect/>
          </a:stretch>
        </p:blipFill>
        <p:spPr>
          <a:xfrm>
            <a:off x="5638800" y="5867400"/>
            <a:ext cx="803486" cy="990599"/>
          </a:xfrm>
          <a:prstGeom prst="rect">
            <a:avLst/>
          </a:prstGeom>
        </p:spPr>
      </p:pic>
    </p:spTree>
    <p:extLst>
      <p:ext uri="{BB962C8B-B14F-4D97-AF65-F5344CB8AC3E}">
        <p14:creationId xmlns:p14="http://schemas.microsoft.com/office/powerpoint/2010/main" val="1323288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EF5A14A-C259-374A-9503-FEA881504093}"/>
              </a:ext>
            </a:extLst>
          </p:cNvPr>
          <p:cNvPicPr>
            <a:picLocks noChangeAspect="1"/>
          </p:cNvPicPr>
          <p:nvPr/>
        </p:nvPicPr>
        <p:blipFill>
          <a:blip r:embed="rId3"/>
          <a:stretch>
            <a:fillRect/>
          </a:stretch>
        </p:blipFill>
        <p:spPr>
          <a:xfrm>
            <a:off x="1792942" y="0"/>
            <a:ext cx="22591058" cy="13716000"/>
          </a:xfrm>
          <a:prstGeom prst="rect">
            <a:avLst/>
          </a:prstGeom>
        </p:spPr>
      </p:pic>
      <p:sp>
        <p:nvSpPr>
          <p:cNvPr id="4" name="Rectangle 3">
            <a:extLst>
              <a:ext uri="{FF2B5EF4-FFF2-40B4-BE49-F238E27FC236}">
                <a16:creationId xmlns:a16="http://schemas.microsoft.com/office/drawing/2014/main" id="{A18691FC-2E97-3142-AD4A-6EE13F014777}"/>
              </a:ext>
            </a:extLst>
          </p:cNvPr>
          <p:cNvSpPr/>
          <p:nvPr/>
        </p:nvSpPr>
        <p:spPr>
          <a:xfrm>
            <a:off x="1435394" y="2156637"/>
            <a:ext cx="15785806" cy="529173"/>
          </a:xfrm>
          <a:prstGeom prst="rect">
            <a:avLst/>
          </a:prstGeom>
          <a:solidFill>
            <a:srgbClr val="DCEA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BE979E7-29C9-0F4F-B927-EB28C7CD1C05}"/>
              </a:ext>
            </a:extLst>
          </p:cNvPr>
          <p:cNvSpPr txBox="1"/>
          <p:nvPr/>
        </p:nvSpPr>
        <p:spPr>
          <a:xfrm>
            <a:off x="1447799" y="1528227"/>
            <a:ext cx="16078201" cy="1138773"/>
          </a:xfrm>
          <a:prstGeom prst="rect">
            <a:avLst/>
          </a:prstGeom>
          <a:noFill/>
        </p:spPr>
        <p:txBody>
          <a:bodyPr wrap="square" rtlCol="0">
            <a:spAutoFit/>
          </a:bodyPr>
          <a:lstStyle/>
          <a:p>
            <a:r>
              <a:rPr lang="en-US" sz="6800" b="1" dirty="0">
                <a:solidFill>
                  <a:srgbClr val="1A363E"/>
                </a:solidFill>
                <a:latin typeface="Open Sans" panose="020B0606030504020204" pitchFamily="34" charset="0"/>
                <a:ea typeface="Open Sans" panose="020B0606030504020204" pitchFamily="34" charset="0"/>
                <a:cs typeface="Open Sans" panose="020B0606030504020204" pitchFamily="34" charset="0"/>
              </a:rPr>
              <a:t>Opening an Account at Seasons FCU</a:t>
            </a:r>
          </a:p>
        </p:txBody>
      </p:sp>
      <p:sp>
        <p:nvSpPr>
          <p:cNvPr id="5" name="TextBox 4">
            <a:extLst>
              <a:ext uri="{FF2B5EF4-FFF2-40B4-BE49-F238E27FC236}">
                <a16:creationId xmlns:a16="http://schemas.microsoft.com/office/drawing/2014/main" id="{3E4B176C-3D74-8E44-A830-4718888875E5}"/>
              </a:ext>
            </a:extLst>
          </p:cNvPr>
          <p:cNvSpPr txBox="1"/>
          <p:nvPr/>
        </p:nvSpPr>
        <p:spPr>
          <a:xfrm>
            <a:off x="1478279" y="3886200"/>
            <a:ext cx="21169841" cy="8478731"/>
          </a:xfrm>
          <a:prstGeom prst="rect">
            <a:avLst/>
          </a:prstGeom>
          <a:noFill/>
        </p:spPr>
        <p:txBody>
          <a:bodyPr wrap="square" rtlCol="0">
            <a:spAutoFit/>
          </a:bodyPr>
          <a:lstStyle/>
          <a:p>
            <a:pPr marL="571500" indent="-571500">
              <a:lnSpc>
                <a:spcPct val="150000"/>
              </a:lnSpc>
              <a:spcAft>
                <a:spcPts val="3600"/>
              </a:spcAft>
              <a:buFont typeface="Arial" panose="020B0604020202020204" pitchFamily="34" charset="0"/>
              <a:buChar char="•"/>
            </a:pPr>
            <a:r>
              <a:rPr lang="en-US" sz="4400" dirty="0">
                <a:solidFill>
                  <a:srgbClr val="18343B"/>
                </a:solidFill>
                <a:latin typeface="Open Sans" panose="020B0606030504020204" pitchFamily="34" charset="0"/>
                <a:ea typeface="Open Sans" panose="020B0606030504020204" pitchFamily="34" charset="0"/>
                <a:cs typeface="Open Sans" panose="020B0606030504020204" pitchFamily="34" charset="0"/>
              </a:rPr>
              <a:t>Unfortunately, you can’t open an account online if you are under 18.</a:t>
            </a:r>
          </a:p>
          <a:p>
            <a:pPr marL="571500" indent="-571500">
              <a:lnSpc>
                <a:spcPct val="150000"/>
              </a:lnSpc>
              <a:spcAft>
                <a:spcPts val="3600"/>
              </a:spcAft>
              <a:buFont typeface="Arial" panose="020B0604020202020204" pitchFamily="34" charset="0"/>
              <a:buChar char="•"/>
            </a:pPr>
            <a:r>
              <a:rPr lang="en-US" sz="4400" dirty="0">
                <a:solidFill>
                  <a:srgbClr val="18343B"/>
                </a:solidFill>
                <a:latin typeface="Open Sans" panose="020B0606030504020204" pitchFamily="34" charset="0"/>
                <a:ea typeface="Open Sans" panose="020B0606030504020204" pitchFamily="34" charset="0"/>
                <a:cs typeface="Open Sans" panose="020B0606030504020204" pitchFamily="34" charset="0"/>
              </a:rPr>
              <a:t>You may, however, open an account in person at our Middletown or Meriden branches</a:t>
            </a:r>
          </a:p>
          <a:p>
            <a:pPr marL="1943100" lvl="3" indent="-571500">
              <a:lnSpc>
                <a:spcPct val="150000"/>
              </a:lnSpc>
              <a:spcAft>
                <a:spcPts val="3600"/>
              </a:spcAft>
              <a:buFont typeface="Arial" panose="020B0604020202020204" pitchFamily="34" charset="0"/>
              <a:buChar char="•"/>
            </a:pPr>
            <a:r>
              <a:rPr lang="en-US" sz="4400" b="1" i="1" dirty="0">
                <a:solidFill>
                  <a:srgbClr val="18343B"/>
                </a:solidFill>
                <a:latin typeface="Open Sans" panose="020B0606030504020204" pitchFamily="34" charset="0"/>
                <a:ea typeface="Open Sans" panose="020B0606030504020204" pitchFamily="34" charset="0"/>
                <a:cs typeface="Open Sans" panose="020B0606030504020204" pitchFamily="34" charset="0"/>
              </a:rPr>
              <a:t>Middletown:  </a:t>
            </a:r>
            <a:r>
              <a:rPr lang="en-US" sz="4400" dirty="0">
                <a:solidFill>
                  <a:srgbClr val="18343B"/>
                </a:solidFill>
                <a:latin typeface="Open Sans" panose="020B0606030504020204" pitchFamily="34" charset="0"/>
                <a:ea typeface="Open Sans" panose="020B0606030504020204" pitchFamily="34" charset="0"/>
                <a:cs typeface="Open Sans" panose="020B0606030504020204" pitchFamily="34" charset="0"/>
              </a:rPr>
              <a:t>South Main Street, across from the pond, between Subway &amp; McDonalds on your way out to Durham</a:t>
            </a:r>
          </a:p>
          <a:p>
            <a:pPr marL="1943100" lvl="3" indent="-571500">
              <a:lnSpc>
                <a:spcPct val="150000"/>
              </a:lnSpc>
              <a:spcAft>
                <a:spcPts val="3600"/>
              </a:spcAft>
              <a:buFont typeface="Arial" panose="020B0604020202020204" pitchFamily="34" charset="0"/>
              <a:buChar char="•"/>
            </a:pPr>
            <a:r>
              <a:rPr lang="en-US" sz="4400" b="1" i="1" dirty="0">
                <a:solidFill>
                  <a:srgbClr val="18343B"/>
                </a:solidFill>
                <a:latin typeface="Open Sans" panose="020B0606030504020204" pitchFamily="34" charset="0"/>
                <a:ea typeface="Open Sans" panose="020B0606030504020204" pitchFamily="34" charset="0"/>
                <a:cs typeface="Open Sans" panose="020B0606030504020204" pitchFamily="34" charset="0"/>
              </a:rPr>
              <a:t>Meriden:  </a:t>
            </a:r>
            <a:r>
              <a:rPr lang="en-US" sz="4400" dirty="0">
                <a:solidFill>
                  <a:srgbClr val="18343B"/>
                </a:solidFill>
                <a:latin typeface="Open Sans" panose="020B0606030504020204" pitchFamily="34" charset="0"/>
                <a:ea typeface="Open Sans" panose="020B0606030504020204" pitchFamily="34" charset="0"/>
                <a:cs typeface="Open Sans" panose="020B0606030504020204" pitchFamily="34" charset="0"/>
              </a:rPr>
              <a:t>East Main Street, on the Middletown end, across from Taino Steakhouse</a:t>
            </a:r>
          </a:p>
        </p:txBody>
      </p:sp>
    </p:spTree>
    <p:extLst>
      <p:ext uri="{BB962C8B-B14F-4D97-AF65-F5344CB8AC3E}">
        <p14:creationId xmlns:p14="http://schemas.microsoft.com/office/powerpoint/2010/main" val="10432005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MS P????"/>
        <a:font script="Hang" typeface="?? ??"/>
        <a:font script="Hans" typeface="??"/>
        <a:font script="Hant" typeface="????"/>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MS P????"/>
        <a:font script="Hang" typeface="?? ??"/>
        <a:font script="Hans" typeface="??"/>
        <a:font script="Hant" typeface="????"/>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2687</TotalTime>
  <Words>7941</Words>
  <Application>Microsoft Macintosh PowerPoint</Application>
  <PresentationFormat>Custom</PresentationFormat>
  <Paragraphs>561</Paragraphs>
  <Slides>64</Slides>
  <Notes>64</Notes>
  <HiddenSlides>0</HiddenSlides>
  <MMClips>3</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64</vt:i4>
      </vt:variant>
    </vt:vector>
  </HeadingPairs>
  <TitlesOfParts>
    <vt:vector size="71" baseType="lpstr">
      <vt:lpstr>Arial</vt:lpstr>
      <vt:lpstr>Calibri</vt:lpstr>
      <vt:lpstr>Courier New</vt:lpstr>
      <vt:lpstr>Open Sans</vt:lpstr>
      <vt:lpstr>Open Sans SemiBold</vt:lpstr>
      <vt:lpstr>Söhne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officegen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officegen</dc:creator>
  <cp:lastModifiedBy>Dillon Tardif</cp:lastModifiedBy>
  <cp:revision>158</cp:revision>
  <cp:lastPrinted>2021-12-17T19:00:15Z</cp:lastPrinted>
  <dcterms:created xsi:type="dcterms:W3CDTF">2021-06-15T15:12:39Z</dcterms:created>
  <dcterms:modified xsi:type="dcterms:W3CDTF">2024-10-31T15:30:58Z</dcterms:modified>
</cp:coreProperties>
</file>